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0" autoAdjust="0"/>
    <p:restoredTop sz="94660"/>
  </p:normalViewPr>
  <p:slideViewPr>
    <p:cSldViewPr snapToGrid="0">
      <p:cViewPr>
        <p:scale>
          <a:sx n="125" d="100"/>
          <a:sy n="125" d="100"/>
        </p:scale>
        <p:origin x="1512" y="7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370E5E-A13E-A112-C217-6C7DDE0D1F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7C245E4-F852-414C-942B-688EC2C3E2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79359B9-AF1E-F5F1-5A2E-BA31656B45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773714-39D8-450B-8E06-5E8298783117}" type="datetimeFigureOut">
              <a:rPr lang="ko-KR" altLang="en-US" smtClean="0"/>
              <a:t>2025-02-03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60315C1-DF25-E840-47AD-BBE9D2EAB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88E8CA2-BC05-FA90-9ADA-FC740F7C3C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735140-1D26-4F42-A154-0F3D44A4F1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06988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BFF970-7F63-1F2E-C14A-17433E510F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5D281A7-56D7-23FD-086E-F528EF562F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23FD356-66F9-FD8F-9F3E-48E373B71E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773714-39D8-450B-8E06-5E8298783117}" type="datetimeFigureOut">
              <a:rPr lang="ko-KR" altLang="en-US" smtClean="0"/>
              <a:t>2025-02-03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48F6CCB-5854-D102-FC22-2E8C9839F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458C539-C9CB-F078-7B8A-FF50872866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735140-1D26-4F42-A154-0F3D44A4F1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34143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6018469-4423-E048-C407-B4DB1A82C89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A58AB71-A31E-BE64-4346-A2F078B746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53A29FD-8907-8D49-5586-07565791F2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773714-39D8-450B-8E06-5E8298783117}" type="datetimeFigureOut">
              <a:rPr lang="ko-KR" altLang="en-US" smtClean="0"/>
              <a:t>2025-02-03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6EC2FFE-2E0B-23E5-D6C2-889CFB2E26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39E6A9A-7DF2-D2C2-CEBB-CE7922C8A1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735140-1D26-4F42-A154-0F3D44A4F1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5567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6C0337-5581-41C5-397C-D22162D6D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2C47173-C5E5-55F2-D66A-8EA83F84A9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9FDE7D0-3709-F8EA-A0B5-869A110BB8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773714-39D8-450B-8E06-5E8298783117}" type="datetimeFigureOut">
              <a:rPr lang="ko-KR" altLang="en-US" smtClean="0"/>
              <a:t>2025-02-03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EE07F01-5E38-6F99-6033-DE88E60536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7E4B903-8B58-9B3E-83F3-B4887FA6B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735140-1D26-4F42-A154-0F3D44A4F1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87645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720BE8-E99F-B66D-03DE-5726BE5B4C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165E434-2F38-EB98-3DD4-704417FFEE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DA726C-30C8-AED7-CEDC-1CDD6E03C9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773714-39D8-450B-8E06-5E8298783117}" type="datetimeFigureOut">
              <a:rPr lang="ko-KR" altLang="en-US" smtClean="0"/>
              <a:t>2025-02-03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50FFE94-8744-6E46-F64D-312D8EEF8F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7362CB2-0830-307E-207F-FBD74E807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735140-1D26-4F42-A154-0F3D44A4F1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53605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E585C6-9D96-98EA-00EE-29B68B1953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87B0A40-A9B3-B69E-F34D-6E19458C6A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4C58B14-AFEF-F36D-5495-ECB6AC540D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488294E-C355-9F82-F18A-2DCD248B5A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773714-39D8-450B-8E06-5E8298783117}" type="datetimeFigureOut">
              <a:rPr lang="ko-KR" altLang="en-US" smtClean="0"/>
              <a:t>2025-02-03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6292493-2FD0-B35D-FFC0-5B5E7CD49A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E24D3E9-8EAB-7F65-8527-CFA4937D87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735140-1D26-4F42-A154-0F3D44A4F1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45380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FDBC6E-770E-4B8C-5DA3-0079688105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A09F5F0-39FB-07ED-3558-9DEB049D67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3A0E288-55D5-748A-359F-40ADE21F46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010600A-7211-07B8-DB3C-DBFA6184495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04C7DE4-B0C1-05F3-6F95-4F126B4B460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FE454C6-B22F-A265-E3FB-11D58C5204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773714-39D8-450B-8E06-5E8298783117}" type="datetimeFigureOut">
              <a:rPr lang="ko-KR" altLang="en-US" smtClean="0"/>
              <a:t>2025-02-03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DF60E62-6B54-B1C7-52ED-4C8DCC99E1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D152D09-3584-0D8B-0A29-5847FB4D9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735140-1D26-4F42-A154-0F3D44A4F1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26462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D06EF7-4DAD-E428-C5F4-8967BD589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32C2D2B-D093-E18D-024B-1035A45391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773714-39D8-450B-8E06-5E8298783117}" type="datetimeFigureOut">
              <a:rPr lang="ko-KR" altLang="en-US" smtClean="0"/>
              <a:t>2025-02-03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9FA327A-7ABB-9D9A-8DF0-E5407D1174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5A8890E-872F-1B87-4BFD-19D5355C9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735140-1D26-4F42-A154-0F3D44A4F1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26361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7E87E96-F683-6B36-DBC9-880F8505C1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773714-39D8-450B-8E06-5E8298783117}" type="datetimeFigureOut">
              <a:rPr lang="ko-KR" altLang="en-US" smtClean="0"/>
              <a:t>2025-02-03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5611716-A4F3-A324-30EA-D1198D066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7597346-DF43-0160-A1F1-31D4DF09C6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735140-1D26-4F42-A154-0F3D44A4F1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8054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C1FF5E-B881-A078-25E5-3CC6D4EBE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0896404-325E-F496-680F-3146BE1261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60A0E40-EEC8-A630-D1F9-349990DCB5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3C4BBEE-6AAF-D9DF-39CE-AE4A1C0599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773714-39D8-450B-8E06-5E8298783117}" type="datetimeFigureOut">
              <a:rPr lang="ko-KR" altLang="en-US" smtClean="0"/>
              <a:t>2025-02-03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8B03A4E-C629-6776-E1E7-C13158626B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CECEB80-1655-40FA-46B0-E13FA2171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735140-1D26-4F42-A154-0F3D44A4F1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79391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986893-E97B-72F3-90E6-23D69D933A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F06BF7A-ED12-F428-94EB-2E2536B01B9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0B16C0A-AD6D-8F99-6C45-71AC132BE5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22FAF5C-F1A8-6284-48B8-A23413A42F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773714-39D8-450B-8E06-5E8298783117}" type="datetimeFigureOut">
              <a:rPr lang="ko-KR" altLang="en-US" smtClean="0"/>
              <a:t>2025-02-03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174E8D6-9BA3-020C-3764-3AE1B04E32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1A7A6F6-DF60-F06A-D95A-7E702705DD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735140-1D26-4F42-A154-0F3D44A4F1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41958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D390F47-8B95-58C0-FDD3-D00885E20D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BD3D991-7D2E-38D0-14B1-344D5E7034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7A49567-F119-E6FC-354D-8335C83949E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A773714-39D8-450B-8E06-5E8298783117}" type="datetimeFigureOut">
              <a:rPr lang="ko-KR" altLang="en-US" smtClean="0"/>
              <a:t>2025-02-03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18D0932-E702-0035-4200-D43D49E02E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628781E-2BD0-34A3-1C28-C44B44733E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C735140-1D26-4F42-A154-0F3D44A4F1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02293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543A809-6B36-9BFF-5ADC-43F084945485}"/>
              </a:ext>
            </a:extLst>
          </p:cNvPr>
          <p:cNvSpPr txBox="1"/>
          <p:nvPr/>
        </p:nvSpPr>
        <p:spPr>
          <a:xfrm>
            <a:off x="0" y="0"/>
            <a:ext cx="3385626" cy="43242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dirty="0">
                <a:latin typeface="굴림" panose="020B0600000101010101" pitchFamily="50" charset="-127"/>
                <a:ea typeface="굴림" panose="020B0600000101010101" pitchFamily="50" charset="-127"/>
              </a:rPr>
              <a:t>{</a:t>
            </a:r>
          </a:p>
          <a:p>
            <a:r>
              <a:rPr lang="en-US" altLang="ko-KR" sz="1100" dirty="0">
                <a:latin typeface="굴림" panose="020B0600000101010101" pitchFamily="50" charset="-127"/>
                <a:ea typeface="굴림" panose="020B0600000101010101" pitchFamily="50" charset="-127"/>
              </a:rPr>
              <a:t>  "name": "Kia_K5",</a:t>
            </a:r>
          </a:p>
          <a:p>
            <a:r>
              <a:rPr lang="en-US" altLang="ko-KR" sz="1100" dirty="0">
                <a:latin typeface="굴림" panose="020B0600000101010101" pitchFamily="50" charset="-127"/>
                <a:ea typeface="굴림" panose="020B0600000101010101" pitchFamily="50" charset="-127"/>
              </a:rPr>
              <a:t>  "mass": 1850.0,</a:t>
            </a:r>
          </a:p>
          <a:p>
            <a:r>
              <a:rPr lang="en-US" altLang="ko-KR" sz="1100" dirty="0">
                <a:latin typeface="굴림" panose="020B0600000101010101" pitchFamily="50" charset="-127"/>
                <a:ea typeface="굴림" panose="020B0600000101010101" pitchFamily="50" charset="-127"/>
              </a:rPr>
              <a:t>  "drag": 0.0099999997764825821,</a:t>
            </a:r>
          </a:p>
          <a:p>
            <a:r>
              <a:rPr lang="en-US" altLang="ko-KR" sz="1100" dirty="0">
                <a:latin typeface="굴림" panose="020B0600000101010101" pitchFamily="50" charset="-127"/>
                <a:ea typeface="굴림" panose="020B0600000101010101" pitchFamily="50" charset="-127"/>
              </a:rPr>
              <a:t>  "</a:t>
            </a:r>
            <a:r>
              <a:rPr lang="en-US" altLang="ko-KR" sz="1100" dirty="0" err="1">
                <a:latin typeface="굴림" panose="020B0600000101010101" pitchFamily="50" charset="-127"/>
                <a:ea typeface="굴림" panose="020B0600000101010101" pitchFamily="50" charset="-127"/>
              </a:rPr>
              <a:t>chassisDimensions</a:t>
            </a:r>
            <a:r>
              <a:rPr lang="en-US" altLang="ko-KR" sz="1100" dirty="0">
                <a:latin typeface="굴림" panose="020B0600000101010101" pitchFamily="50" charset="-127"/>
                <a:ea typeface="굴림" panose="020B0600000101010101" pitchFamily="50" charset="-127"/>
              </a:rPr>
              <a:t>": {</a:t>
            </a:r>
          </a:p>
          <a:p>
            <a:r>
              <a:rPr lang="en-US" altLang="ko-KR" sz="1100" dirty="0">
                <a:latin typeface="굴림" panose="020B0600000101010101" pitchFamily="50" charset="-127"/>
                <a:ea typeface="굴림" panose="020B0600000101010101" pitchFamily="50" charset="-127"/>
              </a:rPr>
              <a:t>    "x": 1.6514999866485596,</a:t>
            </a:r>
          </a:p>
          <a:p>
            <a:r>
              <a:rPr lang="en-US" altLang="ko-KR" sz="1100" dirty="0">
                <a:latin typeface="굴림" panose="020B0600000101010101" pitchFamily="50" charset="-127"/>
                <a:ea typeface="굴림" panose="020B0600000101010101" pitchFamily="50" charset="-127"/>
              </a:rPr>
              <a:t>    "y": 0.5,</a:t>
            </a:r>
          </a:p>
          <a:p>
            <a:r>
              <a:rPr lang="en-US" altLang="ko-KR" sz="1100" dirty="0">
                <a:latin typeface="굴림" panose="020B0600000101010101" pitchFamily="50" charset="-127"/>
                <a:ea typeface="굴림" panose="020B0600000101010101" pitchFamily="50" charset="-127"/>
              </a:rPr>
              <a:t>    "z": 3.820000171661377</a:t>
            </a:r>
          </a:p>
          <a:p>
            <a:r>
              <a:rPr lang="ko-KR" altLang="en-US" sz="1100" dirty="0">
                <a:latin typeface="굴림" panose="020B0600000101010101" pitchFamily="50" charset="-127"/>
                <a:ea typeface="굴림" panose="020B0600000101010101" pitchFamily="50" charset="-127"/>
              </a:rPr>
              <a:t>  </a:t>
            </a:r>
            <a:r>
              <a:rPr lang="en-US" altLang="ko-KR" sz="1100" dirty="0">
                <a:latin typeface="굴림" panose="020B0600000101010101" pitchFamily="50" charset="-127"/>
                <a:ea typeface="굴림" panose="020B0600000101010101" pitchFamily="50" charset="-127"/>
              </a:rPr>
              <a:t>},</a:t>
            </a:r>
          </a:p>
          <a:p>
            <a:r>
              <a:rPr lang="en-US" altLang="ko-KR" sz="1100" dirty="0">
                <a:latin typeface="굴림" panose="020B0600000101010101" pitchFamily="50" charset="-127"/>
                <a:ea typeface="굴림" panose="020B0600000101010101" pitchFamily="50" charset="-127"/>
              </a:rPr>
              <a:t>  "</a:t>
            </a:r>
            <a:r>
              <a:rPr lang="en-US" altLang="ko-KR" sz="1100" dirty="0" err="1">
                <a:latin typeface="굴림" panose="020B0600000101010101" pitchFamily="50" charset="-127"/>
                <a:ea typeface="굴림" panose="020B0600000101010101" pitchFamily="50" charset="-127"/>
              </a:rPr>
              <a:t>inertiaBias</a:t>
            </a:r>
            <a:r>
              <a:rPr lang="en-US" altLang="ko-KR" sz="1100" dirty="0">
                <a:latin typeface="굴림" panose="020B0600000101010101" pitchFamily="50" charset="-127"/>
                <a:ea typeface="굴림" panose="020B0600000101010101" pitchFamily="50" charset="-127"/>
              </a:rPr>
              <a:t>": 0.0,</a:t>
            </a:r>
          </a:p>
          <a:p>
            <a:r>
              <a:rPr lang="en-US" altLang="ko-KR" sz="1100" dirty="0">
                <a:latin typeface="굴림" panose="020B0600000101010101" pitchFamily="50" charset="-127"/>
                <a:ea typeface="굴림" panose="020B0600000101010101" pitchFamily="50" charset="-127"/>
              </a:rPr>
              <a:t>  "</a:t>
            </a:r>
            <a:r>
              <a:rPr lang="en-US" altLang="ko-KR" sz="1100" dirty="0" err="1">
                <a:latin typeface="굴림" panose="020B0600000101010101" pitchFamily="50" charset="-127"/>
                <a:ea typeface="굴림" panose="020B0600000101010101" pitchFamily="50" charset="-127"/>
              </a:rPr>
              <a:t>gearRatio</a:t>
            </a:r>
            <a:r>
              <a:rPr lang="en-US" altLang="ko-KR" sz="1100" dirty="0">
                <a:latin typeface="굴림" panose="020B0600000101010101" pitchFamily="50" charset="-127"/>
                <a:ea typeface="굴림" panose="020B0600000101010101" pitchFamily="50" charset="-127"/>
              </a:rPr>
              <a:t>": 4.4380002021789551,</a:t>
            </a:r>
          </a:p>
          <a:p>
            <a:r>
              <a:rPr lang="en-US" altLang="ko-KR" sz="1100" dirty="0">
                <a:latin typeface="굴림" panose="020B0600000101010101" pitchFamily="50" charset="-127"/>
                <a:ea typeface="굴림" panose="020B0600000101010101" pitchFamily="50" charset="-127"/>
              </a:rPr>
              <a:t>  "</a:t>
            </a:r>
            <a:r>
              <a:rPr lang="en-US" altLang="ko-KR" sz="1100" dirty="0" err="1">
                <a:latin typeface="굴림" panose="020B0600000101010101" pitchFamily="50" charset="-127"/>
                <a:ea typeface="굴림" panose="020B0600000101010101" pitchFamily="50" charset="-127"/>
              </a:rPr>
              <a:t>maxSteerAngle</a:t>
            </a:r>
            <a:r>
              <a:rPr lang="en-US" altLang="ko-KR" sz="1100" dirty="0">
                <a:latin typeface="굴림" panose="020B0600000101010101" pitchFamily="50" charset="-127"/>
                <a:ea typeface="굴림" panose="020B0600000101010101" pitchFamily="50" charset="-127"/>
              </a:rPr>
              <a:t>": 31.151662826538086,</a:t>
            </a:r>
          </a:p>
          <a:p>
            <a:r>
              <a:rPr lang="en-US" altLang="ko-KR" sz="1100" dirty="0">
                <a:latin typeface="굴림" panose="020B0600000101010101" pitchFamily="50" charset="-127"/>
                <a:ea typeface="굴림" panose="020B0600000101010101" pitchFamily="50" charset="-127"/>
              </a:rPr>
              <a:t>  "</a:t>
            </a:r>
            <a:r>
              <a:rPr lang="en-US" altLang="ko-KR" sz="1100" dirty="0" err="1">
                <a:latin typeface="굴림" panose="020B0600000101010101" pitchFamily="50" charset="-127"/>
                <a:ea typeface="굴림" panose="020B0600000101010101" pitchFamily="50" charset="-127"/>
              </a:rPr>
              <a:t>toeAngle</a:t>
            </a:r>
            <a:r>
              <a:rPr lang="en-US" altLang="ko-KR" sz="1100" dirty="0">
                <a:latin typeface="굴림" panose="020B0600000101010101" pitchFamily="50" charset="-127"/>
                <a:ea typeface="굴림" panose="020B0600000101010101" pitchFamily="50" charset="-127"/>
              </a:rPr>
              <a:t>": 0.019999999552965164,</a:t>
            </a:r>
          </a:p>
          <a:p>
            <a:r>
              <a:rPr lang="en-US" altLang="ko-KR" sz="1100" dirty="0">
                <a:highlight>
                  <a:srgbClr val="FFFF00"/>
                </a:highlight>
                <a:latin typeface="굴림" panose="020B0600000101010101" pitchFamily="50" charset="-127"/>
                <a:ea typeface="굴림" panose="020B0600000101010101" pitchFamily="50" charset="-127"/>
              </a:rPr>
              <a:t>  "</a:t>
            </a:r>
            <a:r>
              <a:rPr lang="en-US" altLang="ko-KR" sz="1100" dirty="0" err="1">
                <a:highlight>
                  <a:srgbClr val="FFFF00"/>
                </a:highlight>
                <a:latin typeface="굴림" panose="020B0600000101010101" pitchFamily="50" charset="-127"/>
                <a:ea typeface="굴림" panose="020B0600000101010101" pitchFamily="50" charset="-127"/>
              </a:rPr>
              <a:t>maxBrakeTorque</a:t>
            </a:r>
            <a:r>
              <a:rPr lang="en-US" altLang="ko-KR" sz="1100" dirty="0">
                <a:highlight>
                  <a:srgbClr val="FFFF00"/>
                </a:highlight>
                <a:latin typeface="굴림" panose="020B0600000101010101" pitchFamily="50" charset="-127"/>
                <a:ea typeface="굴림" panose="020B0600000101010101" pitchFamily="50" charset="-127"/>
              </a:rPr>
              <a:t>": 4800.0,</a:t>
            </a:r>
          </a:p>
          <a:p>
            <a:r>
              <a:rPr lang="en-US" altLang="ko-KR" sz="1100" dirty="0">
                <a:latin typeface="굴림" panose="020B0600000101010101" pitchFamily="50" charset="-127"/>
                <a:ea typeface="굴림" panose="020B0600000101010101" pitchFamily="50" charset="-127"/>
              </a:rPr>
              <a:t>  "</a:t>
            </a:r>
            <a:r>
              <a:rPr lang="en-US" altLang="ko-KR" sz="1100" dirty="0" err="1">
                <a:latin typeface="굴림" panose="020B0600000101010101" pitchFamily="50" charset="-127"/>
                <a:ea typeface="굴림" panose="020B0600000101010101" pitchFamily="50" charset="-127"/>
              </a:rPr>
              <a:t>brakeBias</a:t>
            </a:r>
            <a:r>
              <a:rPr lang="en-US" altLang="ko-KR" sz="1100" dirty="0">
                <a:latin typeface="굴림" panose="020B0600000101010101" pitchFamily="50" charset="-127"/>
                <a:ea typeface="굴림" panose="020B0600000101010101" pitchFamily="50" charset="-127"/>
              </a:rPr>
              <a:t>": 0.699999988079071,</a:t>
            </a:r>
          </a:p>
          <a:p>
            <a:r>
              <a:rPr lang="en-US" altLang="ko-KR" sz="1100" dirty="0">
                <a:latin typeface="굴림" panose="020B0600000101010101" pitchFamily="50" charset="-127"/>
                <a:ea typeface="굴림" panose="020B0600000101010101" pitchFamily="50" charset="-127"/>
              </a:rPr>
              <a:t>  "</a:t>
            </a:r>
            <a:r>
              <a:rPr lang="en-US" altLang="ko-KR" sz="1100" dirty="0" err="1">
                <a:latin typeface="굴림" panose="020B0600000101010101" pitchFamily="50" charset="-127"/>
                <a:ea typeface="굴림" panose="020B0600000101010101" pitchFamily="50" charset="-127"/>
              </a:rPr>
              <a:t>handbrakeTorque</a:t>
            </a:r>
            <a:r>
              <a:rPr lang="en-US" altLang="ko-KR" sz="1100" dirty="0">
                <a:latin typeface="굴림" panose="020B0600000101010101" pitchFamily="50" charset="-127"/>
                <a:ea typeface="굴림" panose="020B0600000101010101" pitchFamily="50" charset="-127"/>
              </a:rPr>
              <a:t>": 1500.0,</a:t>
            </a:r>
          </a:p>
          <a:p>
            <a:r>
              <a:rPr lang="en-US" altLang="ko-KR" sz="1100" dirty="0">
                <a:latin typeface="굴림" panose="020B0600000101010101" pitchFamily="50" charset="-127"/>
                <a:ea typeface="굴림" panose="020B0600000101010101" pitchFamily="50" charset="-127"/>
              </a:rPr>
              <a:t>  "</a:t>
            </a:r>
            <a:r>
              <a:rPr lang="en-US" altLang="ko-KR" sz="1100" dirty="0" err="1">
                <a:latin typeface="굴림" panose="020B0600000101010101" pitchFamily="50" charset="-127"/>
                <a:ea typeface="굴림" panose="020B0600000101010101" pitchFamily="50" charset="-127"/>
              </a:rPr>
              <a:t>adherentFriction</a:t>
            </a:r>
            <a:r>
              <a:rPr lang="en-US" altLang="ko-KR" sz="1100" dirty="0">
                <a:latin typeface="굴림" panose="020B0600000101010101" pitchFamily="50" charset="-127"/>
                <a:ea typeface="굴림" panose="020B0600000101010101" pitchFamily="50" charset="-127"/>
              </a:rPr>
              <a:t>": 0.949999988079071,</a:t>
            </a:r>
          </a:p>
          <a:p>
            <a:r>
              <a:rPr lang="en-US" altLang="ko-KR" sz="1100" dirty="0">
                <a:latin typeface="굴림" panose="020B0600000101010101" pitchFamily="50" charset="-127"/>
                <a:ea typeface="굴림" panose="020B0600000101010101" pitchFamily="50" charset="-127"/>
              </a:rPr>
              <a:t>  "peak": {</a:t>
            </a:r>
          </a:p>
          <a:p>
            <a:r>
              <a:rPr lang="en-US" altLang="ko-KR" sz="1100" dirty="0">
                <a:latin typeface="굴림" panose="020B0600000101010101" pitchFamily="50" charset="-127"/>
                <a:ea typeface="굴림" panose="020B0600000101010101" pitchFamily="50" charset="-127"/>
              </a:rPr>
              <a:t>    "x": 1.5,</a:t>
            </a:r>
          </a:p>
          <a:p>
            <a:r>
              <a:rPr lang="en-US" altLang="ko-KR" sz="1100" dirty="0">
                <a:latin typeface="굴림" panose="020B0600000101010101" pitchFamily="50" charset="-127"/>
                <a:ea typeface="굴림" panose="020B0600000101010101" pitchFamily="50" charset="-127"/>
              </a:rPr>
              <a:t>    "y": 1.2999999523162842</a:t>
            </a:r>
          </a:p>
          <a:p>
            <a:r>
              <a:rPr lang="ko-KR" altLang="en-US" sz="1100" dirty="0">
                <a:latin typeface="굴림" panose="020B0600000101010101" pitchFamily="50" charset="-127"/>
                <a:ea typeface="굴림" panose="020B0600000101010101" pitchFamily="50" charset="-127"/>
              </a:rPr>
              <a:t>  </a:t>
            </a:r>
            <a:r>
              <a:rPr lang="en-US" altLang="ko-KR" sz="1100" dirty="0">
                <a:latin typeface="굴림" panose="020B0600000101010101" pitchFamily="50" charset="-127"/>
                <a:ea typeface="굴림" panose="020B0600000101010101" pitchFamily="50" charset="-127"/>
              </a:rPr>
              <a:t>},</a:t>
            </a:r>
          </a:p>
          <a:p>
            <a:r>
              <a:rPr lang="en-US" altLang="ko-KR" sz="1100" dirty="0">
                <a:latin typeface="굴림" panose="020B0600000101010101" pitchFamily="50" charset="-127"/>
                <a:ea typeface="굴림" panose="020B0600000101010101" pitchFamily="50" charset="-127"/>
              </a:rPr>
              <a:t>  "limit": {</a:t>
            </a:r>
          </a:p>
          <a:p>
            <a:r>
              <a:rPr lang="en-US" altLang="ko-KR" sz="1100" dirty="0">
                <a:latin typeface="굴림" panose="020B0600000101010101" pitchFamily="50" charset="-127"/>
                <a:ea typeface="굴림" panose="020B0600000101010101" pitchFamily="50" charset="-127"/>
              </a:rPr>
              <a:t>    "x": 6.0,</a:t>
            </a:r>
          </a:p>
          <a:p>
            <a:r>
              <a:rPr lang="en-US" altLang="ko-KR" sz="1100" dirty="0">
                <a:latin typeface="굴림" panose="020B0600000101010101" pitchFamily="50" charset="-127"/>
                <a:ea typeface="굴림" panose="020B0600000101010101" pitchFamily="50" charset="-127"/>
              </a:rPr>
              <a:t>    "y": 0.97500002384185791</a:t>
            </a:r>
          </a:p>
          <a:p>
            <a:r>
              <a:rPr lang="ko-KR" altLang="en-US" sz="1100" dirty="0">
                <a:latin typeface="굴림" panose="020B0600000101010101" pitchFamily="50" charset="-127"/>
                <a:ea typeface="굴림" panose="020B0600000101010101" pitchFamily="50" charset="-127"/>
              </a:rPr>
              <a:t>  </a:t>
            </a:r>
            <a:r>
              <a:rPr lang="en-US" altLang="ko-KR" sz="1100" dirty="0">
                <a:latin typeface="굴림" panose="020B0600000101010101" pitchFamily="50" charset="-127"/>
                <a:ea typeface="굴림" panose="020B0600000101010101" pitchFamily="50" charset="-127"/>
              </a:rPr>
              <a:t>},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12D5B3-4876-7D00-77D8-0F5B449851E9}"/>
              </a:ext>
            </a:extLst>
          </p:cNvPr>
          <p:cNvSpPr txBox="1"/>
          <p:nvPr/>
        </p:nvSpPr>
        <p:spPr>
          <a:xfrm>
            <a:off x="4146701" y="0"/>
            <a:ext cx="3773380" cy="6524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dirty="0">
                <a:latin typeface="굴림" panose="020B0600000101010101" pitchFamily="50" charset="-127"/>
                <a:ea typeface="굴림" panose="020B0600000101010101" pitchFamily="50" charset="-127"/>
              </a:rPr>
              <a:t>"</a:t>
            </a:r>
            <a:r>
              <a:rPr lang="en-US" altLang="ko-KR" sz="1100" dirty="0" err="1">
                <a:latin typeface="굴림" panose="020B0600000101010101" pitchFamily="50" charset="-127"/>
                <a:ea typeface="굴림" panose="020B0600000101010101" pitchFamily="50" charset="-127"/>
              </a:rPr>
              <a:t>wheelColliderInfoList</a:t>
            </a:r>
            <a:r>
              <a:rPr lang="en-US" altLang="ko-KR" sz="1100" dirty="0">
                <a:latin typeface="굴림" panose="020B0600000101010101" pitchFamily="50" charset="-127"/>
                <a:ea typeface="굴림" panose="020B0600000101010101" pitchFamily="50" charset="-127"/>
              </a:rPr>
              <a:t>": [</a:t>
            </a:r>
          </a:p>
          <a:p>
            <a:r>
              <a:rPr lang="ko-KR" altLang="en-US" sz="1100" dirty="0">
                <a:latin typeface="굴림" panose="020B0600000101010101" pitchFamily="50" charset="-127"/>
                <a:ea typeface="굴림" panose="020B0600000101010101" pitchFamily="50" charset="-127"/>
              </a:rPr>
              <a:t>    </a:t>
            </a:r>
            <a:r>
              <a:rPr lang="en-US" altLang="ko-KR" sz="1100" dirty="0">
                <a:latin typeface="굴림" panose="020B0600000101010101" pitchFamily="50" charset="-127"/>
                <a:ea typeface="굴림" panose="020B0600000101010101" pitchFamily="50" charset="-127"/>
              </a:rPr>
              <a:t>{</a:t>
            </a:r>
          </a:p>
          <a:p>
            <a:r>
              <a:rPr lang="en-US" altLang="ko-KR" sz="1100" dirty="0">
                <a:latin typeface="굴림" panose="020B0600000101010101" pitchFamily="50" charset="-127"/>
                <a:ea typeface="굴림" panose="020B0600000101010101" pitchFamily="50" charset="-127"/>
              </a:rPr>
              <a:t>      "name": "Wheel_F1L",</a:t>
            </a:r>
          </a:p>
          <a:p>
            <a:r>
              <a:rPr lang="en-US" altLang="ko-KR" sz="1100" dirty="0">
                <a:latin typeface="굴림" panose="020B0600000101010101" pitchFamily="50" charset="-127"/>
                <a:ea typeface="굴림" panose="020B0600000101010101" pitchFamily="50" charset="-127"/>
              </a:rPr>
              <a:t>      "mass": 20.0,</a:t>
            </a:r>
          </a:p>
          <a:p>
            <a:r>
              <a:rPr lang="en-US" altLang="ko-KR" sz="1100" dirty="0">
                <a:latin typeface="굴림" panose="020B0600000101010101" pitchFamily="50" charset="-127"/>
                <a:ea typeface="굴림" panose="020B0600000101010101" pitchFamily="50" charset="-127"/>
              </a:rPr>
              <a:t>      "radius": 0.31999999284744263,</a:t>
            </a:r>
          </a:p>
          <a:p>
            <a:r>
              <a:rPr lang="en-US" altLang="ko-KR" sz="1100" dirty="0">
                <a:latin typeface="굴림" panose="020B0600000101010101" pitchFamily="50" charset="-127"/>
                <a:ea typeface="굴림" panose="020B0600000101010101" pitchFamily="50" charset="-127"/>
              </a:rPr>
              <a:t>      "</a:t>
            </a:r>
            <a:r>
              <a:rPr lang="en-US" altLang="ko-KR" sz="1100" dirty="0" err="1">
                <a:latin typeface="굴림" panose="020B0600000101010101" pitchFamily="50" charset="-127"/>
                <a:ea typeface="굴림" panose="020B0600000101010101" pitchFamily="50" charset="-127"/>
              </a:rPr>
              <a:t>suspensionDistance</a:t>
            </a:r>
            <a:r>
              <a:rPr lang="en-US" altLang="ko-KR" sz="1100" dirty="0">
                <a:latin typeface="굴림" panose="020B0600000101010101" pitchFamily="50" charset="-127"/>
                <a:ea typeface="굴림" panose="020B0600000101010101" pitchFamily="50" charset="-127"/>
              </a:rPr>
              <a:t>": 0.15000000596046448,</a:t>
            </a:r>
          </a:p>
          <a:p>
            <a:r>
              <a:rPr lang="en-US" altLang="ko-KR" sz="1100" dirty="0">
                <a:latin typeface="굴림" panose="020B0600000101010101" pitchFamily="50" charset="-127"/>
                <a:ea typeface="굴림" panose="020B0600000101010101" pitchFamily="50" charset="-127"/>
              </a:rPr>
              <a:t>      "</a:t>
            </a:r>
            <a:r>
              <a:rPr lang="en-US" altLang="ko-KR" sz="1100" dirty="0" err="1">
                <a:latin typeface="굴림" panose="020B0600000101010101" pitchFamily="50" charset="-127"/>
                <a:ea typeface="굴림" panose="020B0600000101010101" pitchFamily="50" charset="-127"/>
              </a:rPr>
              <a:t>suspensionAnchor</a:t>
            </a:r>
            <a:r>
              <a:rPr lang="en-US" altLang="ko-KR" sz="1100" dirty="0">
                <a:latin typeface="굴림" panose="020B0600000101010101" pitchFamily="50" charset="-127"/>
                <a:ea typeface="굴림" panose="020B0600000101010101" pitchFamily="50" charset="-127"/>
              </a:rPr>
              <a:t>": 0.34999999403953552,</a:t>
            </a:r>
          </a:p>
          <a:p>
            <a:r>
              <a:rPr lang="en-US" altLang="ko-KR" sz="1100" dirty="0">
                <a:highlight>
                  <a:srgbClr val="00FF00"/>
                </a:highlight>
                <a:latin typeface="굴림" panose="020B0600000101010101" pitchFamily="50" charset="-127"/>
                <a:ea typeface="굴림" panose="020B0600000101010101" pitchFamily="50" charset="-127"/>
              </a:rPr>
              <a:t>      "</a:t>
            </a:r>
            <a:r>
              <a:rPr lang="en-US" altLang="ko-KR" sz="1100" dirty="0" err="1">
                <a:highlight>
                  <a:srgbClr val="00FF00"/>
                </a:highlight>
                <a:latin typeface="굴림" panose="020B0600000101010101" pitchFamily="50" charset="-127"/>
                <a:ea typeface="굴림" panose="020B0600000101010101" pitchFamily="50" charset="-127"/>
              </a:rPr>
              <a:t>springRate</a:t>
            </a:r>
            <a:r>
              <a:rPr lang="en-US" altLang="ko-KR" sz="1100" dirty="0">
                <a:highlight>
                  <a:srgbClr val="00FF00"/>
                </a:highlight>
                <a:latin typeface="굴림" panose="020B0600000101010101" pitchFamily="50" charset="-127"/>
                <a:ea typeface="굴림" panose="020B0600000101010101" pitchFamily="50" charset="-127"/>
              </a:rPr>
              <a:t>": 80000.0,</a:t>
            </a:r>
          </a:p>
          <a:p>
            <a:r>
              <a:rPr lang="en-US" altLang="ko-KR" sz="1100" dirty="0">
                <a:highlight>
                  <a:srgbClr val="00FF00"/>
                </a:highlight>
                <a:latin typeface="굴림" panose="020B0600000101010101" pitchFamily="50" charset="-127"/>
                <a:ea typeface="굴림" panose="020B0600000101010101" pitchFamily="50" charset="-127"/>
              </a:rPr>
              <a:t>      "</a:t>
            </a:r>
            <a:r>
              <a:rPr lang="en-US" altLang="ko-KR" sz="1100" dirty="0" err="1">
                <a:highlight>
                  <a:srgbClr val="00FF00"/>
                </a:highlight>
                <a:latin typeface="굴림" panose="020B0600000101010101" pitchFamily="50" charset="-127"/>
                <a:ea typeface="굴림" panose="020B0600000101010101" pitchFamily="50" charset="-127"/>
              </a:rPr>
              <a:t>damperRate</a:t>
            </a:r>
            <a:r>
              <a:rPr lang="en-US" altLang="ko-KR" sz="1100" dirty="0">
                <a:highlight>
                  <a:srgbClr val="00FF00"/>
                </a:highlight>
                <a:latin typeface="굴림" panose="020B0600000101010101" pitchFamily="50" charset="-127"/>
                <a:ea typeface="굴림" panose="020B0600000101010101" pitchFamily="50" charset="-127"/>
              </a:rPr>
              <a:t>": 5000.0</a:t>
            </a:r>
          </a:p>
          <a:p>
            <a:r>
              <a:rPr lang="ko-KR" altLang="en-US" sz="1100" dirty="0">
                <a:latin typeface="굴림" panose="020B0600000101010101" pitchFamily="50" charset="-127"/>
                <a:ea typeface="굴림" panose="020B0600000101010101" pitchFamily="50" charset="-127"/>
              </a:rPr>
              <a:t>    </a:t>
            </a:r>
            <a:r>
              <a:rPr lang="en-US" altLang="ko-KR" sz="1100" dirty="0">
                <a:latin typeface="굴림" panose="020B0600000101010101" pitchFamily="50" charset="-127"/>
                <a:ea typeface="굴림" panose="020B0600000101010101" pitchFamily="50" charset="-127"/>
              </a:rPr>
              <a:t>},</a:t>
            </a:r>
          </a:p>
          <a:p>
            <a:r>
              <a:rPr lang="ko-KR" altLang="en-US" sz="1100" dirty="0">
                <a:latin typeface="굴림" panose="020B0600000101010101" pitchFamily="50" charset="-127"/>
                <a:ea typeface="굴림" panose="020B0600000101010101" pitchFamily="50" charset="-127"/>
              </a:rPr>
              <a:t>    </a:t>
            </a:r>
            <a:r>
              <a:rPr lang="en-US" altLang="ko-KR" sz="1100" dirty="0">
                <a:latin typeface="굴림" panose="020B0600000101010101" pitchFamily="50" charset="-127"/>
                <a:ea typeface="굴림" panose="020B0600000101010101" pitchFamily="50" charset="-127"/>
              </a:rPr>
              <a:t>{</a:t>
            </a:r>
          </a:p>
          <a:p>
            <a:r>
              <a:rPr lang="en-US" altLang="ko-KR" sz="1100" dirty="0">
                <a:latin typeface="굴림" panose="020B0600000101010101" pitchFamily="50" charset="-127"/>
                <a:ea typeface="굴림" panose="020B0600000101010101" pitchFamily="50" charset="-127"/>
              </a:rPr>
              <a:t>      "name": "Wheel_F1R",</a:t>
            </a:r>
          </a:p>
          <a:p>
            <a:r>
              <a:rPr lang="en-US" altLang="ko-KR" sz="1100" dirty="0">
                <a:latin typeface="굴림" panose="020B0600000101010101" pitchFamily="50" charset="-127"/>
                <a:ea typeface="굴림" panose="020B0600000101010101" pitchFamily="50" charset="-127"/>
              </a:rPr>
              <a:t>      "mass": 20.0,</a:t>
            </a:r>
          </a:p>
          <a:p>
            <a:r>
              <a:rPr lang="en-US" altLang="ko-KR" sz="1100" dirty="0">
                <a:latin typeface="굴림" panose="020B0600000101010101" pitchFamily="50" charset="-127"/>
                <a:ea typeface="굴림" panose="020B0600000101010101" pitchFamily="50" charset="-127"/>
              </a:rPr>
              <a:t>      "radius": 0.31999999284744263,</a:t>
            </a:r>
          </a:p>
          <a:p>
            <a:r>
              <a:rPr lang="en-US" altLang="ko-KR" sz="1100" dirty="0">
                <a:latin typeface="굴림" panose="020B0600000101010101" pitchFamily="50" charset="-127"/>
                <a:ea typeface="굴림" panose="020B0600000101010101" pitchFamily="50" charset="-127"/>
              </a:rPr>
              <a:t>      "</a:t>
            </a:r>
            <a:r>
              <a:rPr lang="en-US" altLang="ko-KR" sz="1100" dirty="0" err="1">
                <a:latin typeface="굴림" panose="020B0600000101010101" pitchFamily="50" charset="-127"/>
                <a:ea typeface="굴림" panose="020B0600000101010101" pitchFamily="50" charset="-127"/>
              </a:rPr>
              <a:t>suspensionDistance</a:t>
            </a:r>
            <a:r>
              <a:rPr lang="en-US" altLang="ko-KR" sz="1100" dirty="0">
                <a:latin typeface="굴림" panose="020B0600000101010101" pitchFamily="50" charset="-127"/>
                <a:ea typeface="굴림" panose="020B0600000101010101" pitchFamily="50" charset="-127"/>
              </a:rPr>
              <a:t>": 0.15000000596046448,</a:t>
            </a:r>
          </a:p>
          <a:p>
            <a:r>
              <a:rPr lang="en-US" altLang="ko-KR" sz="1100" dirty="0">
                <a:latin typeface="굴림" panose="020B0600000101010101" pitchFamily="50" charset="-127"/>
                <a:ea typeface="굴림" panose="020B0600000101010101" pitchFamily="50" charset="-127"/>
              </a:rPr>
              <a:t>      "</a:t>
            </a:r>
            <a:r>
              <a:rPr lang="en-US" altLang="ko-KR" sz="1100" dirty="0" err="1">
                <a:latin typeface="굴림" panose="020B0600000101010101" pitchFamily="50" charset="-127"/>
                <a:ea typeface="굴림" panose="020B0600000101010101" pitchFamily="50" charset="-127"/>
              </a:rPr>
              <a:t>suspensionAnchor</a:t>
            </a:r>
            <a:r>
              <a:rPr lang="en-US" altLang="ko-KR" sz="1100" dirty="0">
                <a:latin typeface="굴림" panose="020B0600000101010101" pitchFamily="50" charset="-127"/>
                <a:ea typeface="굴림" panose="020B0600000101010101" pitchFamily="50" charset="-127"/>
              </a:rPr>
              <a:t>": 0.34999999403953552,</a:t>
            </a:r>
          </a:p>
          <a:p>
            <a:r>
              <a:rPr lang="en-US" altLang="ko-KR" sz="1100" dirty="0">
                <a:latin typeface="굴림" panose="020B0600000101010101" pitchFamily="50" charset="-127"/>
                <a:ea typeface="굴림" panose="020B0600000101010101" pitchFamily="50" charset="-127"/>
              </a:rPr>
              <a:t>      "</a:t>
            </a:r>
            <a:r>
              <a:rPr lang="en-US" altLang="ko-KR" sz="1100" dirty="0" err="1">
                <a:latin typeface="굴림" panose="020B0600000101010101" pitchFamily="50" charset="-127"/>
                <a:ea typeface="굴림" panose="020B0600000101010101" pitchFamily="50" charset="-127"/>
              </a:rPr>
              <a:t>springRate</a:t>
            </a:r>
            <a:r>
              <a:rPr lang="en-US" altLang="ko-KR" sz="1100" dirty="0">
                <a:latin typeface="굴림" panose="020B0600000101010101" pitchFamily="50" charset="-127"/>
                <a:ea typeface="굴림" panose="020B0600000101010101" pitchFamily="50" charset="-127"/>
              </a:rPr>
              <a:t>": 80000.0,</a:t>
            </a:r>
          </a:p>
          <a:p>
            <a:r>
              <a:rPr lang="en-US" altLang="ko-KR" sz="1100" dirty="0">
                <a:latin typeface="굴림" panose="020B0600000101010101" pitchFamily="50" charset="-127"/>
                <a:ea typeface="굴림" panose="020B0600000101010101" pitchFamily="50" charset="-127"/>
              </a:rPr>
              <a:t>      "</a:t>
            </a:r>
            <a:r>
              <a:rPr lang="en-US" altLang="ko-KR" sz="1100" dirty="0" err="1">
                <a:latin typeface="굴림" panose="020B0600000101010101" pitchFamily="50" charset="-127"/>
                <a:ea typeface="굴림" panose="020B0600000101010101" pitchFamily="50" charset="-127"/>
              </a:rPr>
              <a:t>damperRate</a:t>
            </a:r>
            <a:r>
              <a:rPr lang="en-US" altLang="ko-KR" sz="1100" dirty="0">
                <a:latin typeface="굴림" panose="020B0600000101010101" pitchFamily="50" charset="-127"/>
                <a:ea typeface="굴림" panose="020B0600000101010101" pitchFamily="50" charset="-127"/>
              </a:rPr>
              <a:t>": 5000.0</a:t>
            </a:r>
          </a:p>
          <a:p>
            <a:r>
              <a:rPr lang="ko-KR" altLang="en-US" sz="1100" dirty="0">
                <a:latin typeface="굴림" panose="020B0600000101010101" pitchFamily="50" charset="-127"/>
                <a:ea typeface="굴림" panose="020B0600000101010101" pitchFamily="50" charset="-127"/>
              </a:rPr>
              <a:t>    </a:t>
            </a:r>
            <a:r>
              <a:rPr lang="en-US" altLang="ko-KR" sz="1100" dirty="0">
                <a:latin typeface="굴림" panose="020B0600000101010101" pitchFamily="50" charset="-127"/>
                <a:ea typeface="굴림" panose="020B0600000101010101" pitchFamily="50" charset="-127"/>
              </a:rPr>
              <a:t>},</a:t>
            </a:r>
          </a:p>
          <a:p>
            <a:r>
              <a:rPr lang="ko-KR" altLang="en-US" sz="1100" dirty="0">
                <a:latin typeface="굴림" panose="020B0600000101010101" pitchFamily="50" charset="-127"/>
                <a:ea typeface="굴림" panose="020B0600000101010101" pitchFamily="50" charset="-127"/>
              </a:rPr>
              <a:t>    </a:t>
            </a:r>
            <a:r>
              <a:rPr lang="en-US" altLang="ko-KR" sz="1100" dirty="0">
                <a:latin typeface="굴림" panose="020B0600000101010101" pitchFamily="50" charset="-127"/>
                <a:ea typeface="굴림" panose="020B0600000101010101" pitchFamily="50" charset="-127"/>
              </a:rPr>
              <a:t>{</a:t>
            </a:r>
          </a:p>
          <a:p>
            <a:r>
              <a:rPr lang="en-US" altLang="ko-KR" sz="1100" dirty="0">
                <a:latin typeface="굴림" panose="020B0600000101010101" pitchFamily="50" charset="-127"/>
                <a:ea typeface="굴림" panose="020B0600000101010101" pitchFamily="50" charset="-127"/>
              </a:rPr>
              <a:t>      "name": "Wheel_R1L",</a:t>
            </a:r>
          </a:p>
          <a:p>
            <a:r>
              <a:rPr lang="en-US" altLang="ko-KR" sz="1100" dirty="0">
                <a:latin typeface="굴림" panose="020B0600000101010101" pitchFamily="50" charset="-127"/>
                <a:ea typeface="굴림" panose="020B0600000101010101" pitchFamily="50" charset="-127"/>
              </a:rPr>
              <a:t>      "mass": 20.0,</a:t>
            </a:r>
          </a:p>
          <a:p>
            <a:r>
              <a:rPr lang="en-US" altLang="ko-KR" sz="1100" dirty="0">
                <a:latin typeface="굴림" panose="020B0600000101010101" pitchFamily="50" charset="-127"/>
                <a:ea typeface="굴림" panose="020B0600000101010101" pitchFamily="50" charset="-127"/>
              </a:rPr>
              <a:t>      "radius": 0.31999999284744263,</a:t>
            </a:r>
          </a:p>
          <a:p>
            <a:r>
              <a:rPr lang="en-US" altLang="ko-KR" sz="1100" dirty="0">
                <a:latin typeface="굴림" panose="020B0600000101010101" pitchFamily="50" charset="-127"/>
                <a:ea typeface="굴림" panose="020B0600000101010101" pitchFamily="50" charset="-127"/>
              </a:rPr>
              <a:t>      "</a:t>
            </a:r>
            <a:r>
              <a:rPr lang="en-US" altLang="ko-KR" sz="1100" dirty="0" err="1">
                <a:latin typeface="굴림" panose="020B0600000101010101" pitchFamily="50" charset="-127"/>
                <a:ea typeface="굴림" panose="020B0600000101010101" pitchFamily="50" charset="-127"/>
              </a:rPr>
              <a:t>suspensionDistance</a:t>
            </a:r>
            <a:r>
              <a:rPr lang="en-US" altLang="ko-KR" sz="1100" dirty="0">
                <a:latin typeface="굴림" panose="020B0600000101010101" pitchFamily="50" charset="-127"/>
                <a:ea typeface="굴림" panose="020B0600000101010101" pitchFamily="50" charset="-127"/>
              </a:rPr>
              <a:t>": 0.15000000596046448,</a:t>
            </a:r>
          </a:p>
          <a:p>
            <a:r>
              <a:rPr lang="en-US" altLang="ko-KR" sz="1100" dirty="0">
                <a:latin typeface="굴림" panose="020B0600000101010101" pitchFamily="50" charset="-127"/>
                <a:ea typeface="굴림" panose="020B0600000101010101" pitchFamily="50" charset="-127"/>
              </a:rPr>
              <a:t>      "</a:t>
            </a:r>
            <a:r>
              <a:rPr lang="en-US" altLang="ko-KR" sz="1100" dirty="0" err="1">
                <a:latin typeface="굴림" panose="020B0600000101010101" pitchFamily="50" charset="-127"/>
                <a:ea typeface="굴림" panose="020B0600000101010101" pitchFamily="50" charset="-127"/>
              </a:rPr>
              <a:t>suspensionAnchor</a:t>
            </a:r>
            <a:r>
              <a:rPr lang="en-US" altLang="ko-KR" sz="1100" dirty="0">
                <a:latin typeface="굴림" panose="020B0600000101010101" pitchFamily="50" charset="-127"/>
                <a:ea typeface="굴림" panose="020B0600000101010101" pitchFamily="50" charset="-127"/>
              </a:rPr>
              <a:t>": 0.34999999403953552,</a:t>
            </a:r>
          </a:p>
          <a:p>
            <a:r>
              <a:rPr lang="en-US" altLang="ko-KR" sz="1100" dirty="0">
                <a:latin typeface="굴림" panose="020B0600000101010101" pitchFamily="50" charset="-127"/>
                <a:ea typeface="굴림" panose="020B0600000101010101" pitchFamily="50" charset="-127"/>
              </a:rPr>
              <a:t>      "</a:t>
            </a:r>
            <a:r>
              <a:rPr lang="en-US" altLang="ko-KR" sz="1100" dirty="0" err="1">
                <a:latin typeface="굴림" panose="020B0600000101010101" pitchFamily="50" charset="-127"/>
                <a:ea typeface="굴림" panose="020B0600000101010101" pitchFamily="50" charset="-127"/>
              </a:rPr>
              <a:t>springRate</a:t>
            </a:r>
            <a:r>
              <a:rPr lang="en-US" altLang="ko-KR" sz="1100" dirty="0">
                <a:latin typeface="굴림" panose="020B0600000101010101" pitchFamily="50" charset="-127"/>
                <a:ea typeface="굴림" panose="020B0600000101010101" pitchFamily="50" charset="-127"/>
              </a:rPr>
              <a:t>": 80000.0,</a:t>
            </a:r>
          </a:p>
          <a:p>
            <a:r>
              <a:rPr lang="en-US" altLang="ko-KR" sz="1100" dirty="0">
                <a:latin typeface="굴림" panose="020B0600000101010101" pitchFamily="50" charset="-127"/>
                <a:ea typeface="굴림" panose="020B0600000101010101" pitchFamily="50" charset="-127"/>
              </a:rPr>
              <a:t>      "</a:t>
            </a:r>
            <a:r>
              <a:rPr lang="en-US" altLang="ko-KR" sz="1100" dirty="0" err="1">
                <a:latin typeface="굴림" panose="020B0600000101010101" pitchFamily="50" charset="-127"/>
                <a:ea typeface="굴림" panose="020B0600000101010101" pitchFamily="50" charset="-127"/>
              </a:rPr>
              <a:t>damperRate</a:t>
            </a:r>
            <a:r>
              <a:rPr lang="en-US" altLang="ko-KR" sz="1100" dirty="0">
                <a:latin typeface="굴림" panose="020B0600000101010101" pitchFamily="50" charset="-127"/>
                <a:ea typeface="굴림" panose="020B0600000101010101" pitchFamily="50" charset="-127"/>
              </a:rPr>
              <a:t>": 5000.0</a:t>
            </a:r>
          </a:p>
          <a:p>
            <a:r>
              <a:rPr lang="ko-KR" altLang="en-US" sz="1100" dirty="0">
                <a:latin typeface="굴림" panose="020B0600000101010101" pitchFamily="50" charset="-127"/>
                <a:ea typeface="굴림" panose="020B0600000101010101" pitchFamily="50" charset="-127"/>
              </a:rPr>
              <a:t>    </a:t>
            </a:r>
            <a:r>
              <a:rPr lang="en-US" altLang="ko-KR" sz="1100" dirty="0">
                <a:latin typeface="굴림" panose="020B0600000101010101" pitchFamily="50" charset="-127"/>
                <a:ea typeface="굴림" panose="020B0600000101010101" pitchFamily="50" charset="-127"/>
              </a:rPr>
              <a:t>},</a:t>
            </a:r>
          </a:p>
          <a:p>
            <a:r>
              <a:rPr lang="ko-KR" altLang="en-US" sz="1100" dirty="0">
                <a:latin typeface="굴림" panose="020B0600000101010101" pitchFamily="50" charset="-127"/>
                <a:ea typeface="굴림" panose="020B0600000101010101" pitchFamily="50" charset="-127"/>
              </a:rPr>
              <a:t>    </a:t>
            </a:r>
            <a:r>
              <a:rPr lang="en-US" altLang="ko-KR" sz="1100" dirty="0">
                <a:latin typeface="굴림" panose="020B0600000101010101" pitchFamily="50" charset="-127"/>
                <a:ea typeface="굴림" panose="020B0600000101010101" pitchFamily="50" charset="-127"/>
              </a:rPr>
              <a:t>{</a:t>
            </a:r>
          </a:p>
          <a:p>
            <a:r>
              <a:rPr lang="en-US" altLang="ko-KR" sz="1100" dirty="0">
                <a:latin typeface="굴림" panose="020B0600000101010101" pitchFamily="50" charset="-127"/>
                <a:ea typeface="굴림" panose="020B0600000101010101" pitchFamily="50" charset="-127"/>
              </a:rPr>
              <a:t>      "name": "Wheel_R1R",</a:t>
            </a:r>
          </a:p>
          <a:p>
            <a:r>
              <a:rPr lang="en-US" altLang="ko-KR" sz="1100" dirty="0">
                <a:latin typeface="굴림" panose="020B0600000101010101" pitchFamily="50" charset="-127"/>
                <a:ea typeface="굴림" panose="020B0600000101010101" pitchFamily="50" charset="-127"/>
              </a:rPr>
              <a:t>      "mass": 20.0,</a:t>
            </a:r>
          </a:p>
          <a:p>
            <a:r>
              <a:rPr lang="en-US" altLang="ko-KR" sz="1100" dirty="0">
                <a:latin typeface="굴림" panose="020B0600000101010101" pitchFamily="50" charset="-127"/>
                <a:ea typeface="굴림" panose="020B0600000101010101" pitchFamily="50" charset="-127"/>
              </a:rPr>
              <a:t>      "radius": 0.31999999284744263,</a:t>
            </a:r>
          </a:p>
          <a:p>
            <a:r>
              <a:rPr lang="en-US" altLang="ko-KR" sz="1100" dirty="0">
                <a:latin typeface="굴림" panose="020B0600000101010101" pitchFamily="50" charset="-127"/>
                <a:ea typeface="굴림" panose="020B0600000101010101" pitchFamily="50" charset="-127"/>
              </a:rPr>
              <a:t>      "</a:t>
            </a:r>
            <a:r>
              <a:rPr lang="en-US" altLang="ko-KR" sz="1100" dirty="0" err="1">
                <a:latin typeface="굴림" panose="020B0600000101010101" pitchFamily="50" charset="-127"/>
                <a:ea typeface="굴림" panose="020B0600000101010101" pitchFamily="50" charset="-127"/>
              </a:rPr>
              <a:t>suspensionDistance</a:t>
            </a:r>
            <a:r>
              <a:rPr lang="en-US" altLang="ko-KR" sz="1100" dirty="0">
                <a:latin typeface="굴림" panose="020B0600000101010101" pitchFamily="50" charset="-127"/>
                <a:ea typeface="굴림" panose="020B0600000101010101" pitchFamily="50" charset="-127"/>
              </a:rPr>
              <a:t>": 0.15000000596046448,</a:t>
            </a:r>
          </a:p>
          <a:p>
            <a:r>
              <a:rPr lang="en-US" altLang="ko-KR" sz="1100" dirty="0">
                <a:latin typeface="굴림" panose="020B0600000101010101" pitchFamily="50" charset="-127"/>
                <a:ea typeface="굴림" panose="020B0600000101010101" pitchFamily="50" charset="-127"/>
              </a:rPr>
              <a:t>      "</a:t>
            </a:r>
            <a:r>
              <a:rPr lang="en-US" altLang="ko-KR" sz="1100" dirty="0" err="1">
                <a:latin typeface="굴림" panose="020B0600000101010101" pitchFamily="50" charset="-127"/>
                <a:ea typeface="굴림" panose="020B0600000101010101" pitchFamily="50" charset="-127"/>
              </a:rPr>
              <a:t>suspensionAnchor</a:t>
            </a:r>
            <a:r>
              <a:rPr lang="en-US" altLang="ko-KR" sz="1100" dirty="0">
                <a:latin typeface="굴림" panose="020B0600000101010101" pitchFamily="50" charset="-127"/>
                <a:ea typeface="굴림" panose="020B0600000101010101" pitchFamily="50" charset="-127"/>
              </a:rPr>
              <a:t>": 0.34999999403953552,</a:t>
            </a:r>
          </a:p>
          <a:p>
            <a:r>
              <a:rPr lang="en-US" altLang="ko-KR" sz="1100" dirty="0">
                <a:latin typeface="굴림" panose="020B0600000101010101" pitchFamily="50" charset="-127"/>
                <a:ea typeface="굴림" panose="020B0600000101010101" pitchFamily="50" charset="-127"/>
              </a:rPr>
              <a:t>      "</a:t>
            </a:r>
            <a:r>
              <a:rPr lang="en-US" altLang="ko-KR" sz="1100" dirty="0" err="1">
                <a:latin typeface="굴림" panose="020B0600000101010101" pitchFamily="50" charset="-127"/>
                <a:ea typeface="굴림" panose="020B0600000101010101" pitchFamily="50" charset="-127"/>
              </a:rPr>
              <a:t>springRate</a:t>
            </a:r>
            <a:r>
              <a:rPr lang="en-US" altLang="ko-KR" sz="1100" dirty="0">
                <a:latin typeface="굴림" panose="020B0600000101010101" pitchFamily="50" charset="-127"/>
                <a:ea typeface="굴림" panose="020B0600000101010101" pitchFamily="50" charset="-127"/>
              </a:rPr>
              <a:t>": 80000.0,</a:t>
            </a:r>
          </a:p>
          <a:p>
            <a:r>
              <a:rPr lang="en-US" altLang="ko-KR" sz="1100" dirty="0">
                <a:latin typeface="굴림" panose="020B0600000101010101" pitchFamily="50" charset="-127"/>
                <a:ea typeface="굴림" panose="020B0600000101010101" pitchFamily="50" charset="-127"/>
              </a:rPr>
              <a:t>      "</a:t>
            </a:r>
            <a:r>
              <a:rPr lang="en-US" altLang="ko-KR" sz="1100" dirty="0" err="1">
                <a:latin typeface="굴림" panose="020B0600000101010101" pitchFamily="50" charset="-127"/>
                <a:ea typeface="굴림" panose="020B0600000101010101" pitchFamily="50" charset="-127"/>
              </a:rPr>
              <a:t>damperRate</a:t>
            </a:r>
            <a:r>
              <a:rPr lang="en-US" altLang="ko-KR" sz="1100" dirty="0">
                <a:latin typeface="굴림" panose="020B0600000101010101" pitchFamily="50" charset="-127"/>
                <a:ea typeface="굴림" panose="020B0600000101010101" pitchFamily="50" charset="-127"/>
              </a:rPr>
              <a:t>": 5000.0</a:t>
            </a:r>
          </a:p>
          <a:p>
            <a:r>
              <a:rPr lang="ko-KR" altLang="en-US" sz="1100" dirty="0">
                <a:latin typeface="굴림" panose="020B0600000101010101" pitchFamily="50" charset="-127"/>
                <a:ea typeface="굴림" panose="020B0600000101010101" pitchFamily="50" charset="-127"/>
              </a:rPr>
              <a:t>    </a:t>
            </a:r>
            <a:r>
              <a:rPr lang="en-US" altLang="ko-KR" sz="1100" dirty="0">
                <a:latin typeface="굴림" panose="020B0600000101010101" pitchFamily="50" charset="-127"/>
                <a:ea typeface="굴림" panose="020B0600000101010101" pitchFamily="50" charset="-127"/>
              </a:rPr>
              <a:t>}</a:t>
            </a:r>
          </a:p>
          <a:p>
            <a:r>
              <a:rPr lang="ko-KR" altLang="en-US" sz="1100" dirty="0">
                <a:latin typeface="굴림" panose="020B0600000101010101" pitchFamily="50" charset="-127"/>
                <a:ea typeface="굴림" panose="020B0600000101010101" pitchFamily="50" charset="-127"/>
              </a:rPr>
              <a:t>  </a:t>
            </a:r>
            <a:r>
              <a:rPr lang="en-US" altLang="ko-KR" sz="1100" dirty="0">
                <a:latin typeface="굴림" panose="020B0600000101010101" pitchFamily="50" charset="-127"/>
                <a:ea typeface="굴림" panose="020B0600000101010101" pitchFamily="50" charset="-127"/>
              </a:rPr>
              <a:t>],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6B3139B-8328-3440-CCCE-F521D6AC7263}"/>
              </a:ext>
            </a:extLst>
          </p:cNvPr>
          <p:cNvSpPr txBox="1"/>
          <p:nvPr/>
        </p:nvSpPr>
        <p:spPr>
          <a:xfrm>
            <a:off x="8681156" y="0"/>
            <a:ext cx="3510844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dirty="0">
                <a:latin typeface="굴림" panose="020B0600000101010101" pitchFamily="50" charset="-127"/>
                <a:ea typeface="굴림" panose="020B0600000101010101" pitchFamily="50" charset="-127"/>
              </a:rPr>
              <a:t>  </a:t>
            </a:r>
            <a:r>
              <a:rPr lang="en-US" altLang="ko-KR" sz="1100" dirty="0">
                <a:highlight>
                  <a:srgbClr val="FFFF00"/>
                </a:highlight>
                <a:latin typeface="굴림" panose="020B0600000101010101" pitchFamily="50" charset="-127"/>
                <a:ea typeface="굴림" panose="020B0600000101010101" pitchFamily="50" charset="-127"/>
              </a:rPr>
              <a:t>"</a:t>
            </a:r>
            <a:r>
              <a:rPr lang="en-US" altLang="ko-KR" sz="1100" dirty="0" err="1">
                <a:highlight>
                  <a:srgbClr val="FFFF00"/>
                </a:highlight>
                <a:latin typeface="굴림" panose="020B0600000101010101" pitchFamily="50" charset="-127"/>
                <a:ea typeface="굴림" panose="020B0600000101010101" pitchFamily="50" charset="-127"/>
              </a:rPr>
              <a:t>idleRpm</a:t>
            </a:r>
            <a:r>
              <a:rPr lang="en-US" altLang="ko-KR" sz="1100" dirty="0">
                <a:highlight>
                  <a:srgbClr val="FFFF00"/>
                </a:highlight>
                <a:latin typeface="굴림" panose="020B0600000101010101" pitchFamily="50" charset="-127"/>
                <a:ea typeface="굴림" panose="020B0600000101010101" pitchFamily="50" charset="-127"/>
              </a:rPr>
              <a:t>": 750.0,</a:t>
            </a:r>
          </a:p>
          <a:p>
            <a:r>
              <a:rPr lang="en-US" altLang="ko-KR" sz="1100" dirty="0">
                <a:highlight>
                  <a:srgbClr val="FFFF00"/>
                </a:highlight>
                <a:latin typeface="굴림" panose="020B0600000101010101" pitchFamily="50" charset="-127"/>
                <a:ea typeface="굴림" panose="020B0600000101010101" pitchFamily="50" charset="-127"/>
              </a:rPr>
              <a:t>  "</a:t>
            </a:r>
            <a:r>
              <a:rPr lang="en-US" altLang="ko-KR" sz="1100" dirty="0" err="1">
                <a:highlight>
                  <a:srgbClr val="FFFF00"/>
                </a:highlight>
                <a:latin typeface="굴림" panose="020B0600000101010101" pitchFamily="50" charset="-127"/>
                <a:ea typeface="굴림" panose="020B0600000101010101" pitchFamily="50" charset="-127"/>
              </a:rPr>
              <a:t>peakRpm</a:t>
            </a:r>
            <a:r>
              <a:rPr lang="en-US" altLang="ko-KR" sz="1100" dirty="0">
                <a:highlight>
                  <a:srgbClr val="FFFF00"/>
                </a:highlight>
                <a:latin typeface="굴림" panose="020B0600000101010101" pitchFamily="50" charset="-127"/>
                <a:ea typeface="굴림" panose="020B0600000101010101" pitchFamily="50" charset="-127"/>
              </a:rPr>
              <a:t>": 4500.0,</a:t>
            </a:r>
          </a:p>
          <a:p>
            <a:r>
              <a:rPr lang="en-US" altLang="ko-KR" sz="1100" dirty="0">
                <a:highlight>
                  <a:srgbClr val="FFFF00"/>
                </a:highlight>
                <a:latin typeface="굴림" panose="020B0600000101010101" pitchFamily="50" charset="-127"/>
                <a:ea typeface="굴림" panose="020B0600000101010101" pitchFamily="50" charset="-127"/>
              </a:rPr>
              <a:t>  "</a:t>
            </a:r>
            <a:r>
              <a:rPr lang="en-US" altLang="ko-KR" sz="1100" dirty="0" err="1">
                <a:highlight>
                  <a:srgbClr val="FFFF00"/>
                </a:highlight>
                <a:latin typeface="굴림" panose="020B0600000101010101" pitchFamily="50" charset="-127"/>
                <a:ea typeface="굴림" panose="020B0600000101010101" pitchFamily="50" charset="-127"/>
              </a:rPr>
              <a:t>maxRpm</a:t>
            </a:r>
            <a:r>
              <a:rPr lang="en-US" altLang="ko-KR" sz="1100" dirty="0">
                <a:highlight>
                  <a:srgbClr val="FFFF00"/>
                </a:highlight>
                <a:latin typeface="굴림" panose="020B0600000101010101" pitchFamily="50" charset="-127"/>
                <a:ea typeface="굴림" panose="020B0600000101010101" pitchFamily="50" charset="-127"/>
              </a:rPr>
              <a:t>": 8000.0,</a:t>
            </a:r>
          </a:p>
          <a:p>
            <a:r>
              <a:rPr lang="en-US" altLang="ko-KR" sz="1100" dirty="0">
                <a:highlight>
                  <a:srgbClr val="FFFF00"/>
                </a:highlight>
                <a:latin typeface="굴림" panose="020B0600000101010101" pitchFamily="50" charset="-127"/>
                <a:ea typeface="굴림" panose="020B0600000101010101" pitchFamily="50" charset="-127"/>
              </a:rPr>
              <a:t>  "</a:t>
            </a:r>
            <a:r>
              <a:rPr lang="en-US" altLang="ko-KR" sz="1100" dirty="0" err="1">
                <a:highlight>
                  <a:srgbClr val="FFFF00"/>
                </a:highlight>
                <a:latin typeface="굴림" panose="020B0600000101010101" pitchFamily="50" charset="-127"/>
                <a:ea typeface="굴림" panose="020B0600000101010101" pitchFamily="50" charset="-127"/>
              </a:rPr>
              <a:t>idleRpmTorque</a:t>
            </a:r>
            <a:r>
              <a:rPr lang="en-US" altLang="ko-KR" sz="1100" dirty="0">
                <a:highlight>
                  <a:srgbClr val="FFFF00"/>
                </a:highlight>
                <a:latin typeface="굴림" panose="020B0600000101010101" pitchFamily="50" charset="-127"/>
                <a:ea typeface="굴림" panose="020B0600000101010101" pitchFamily="50" charset="-127"/>
              </a:rPr>
              <a:t>": 160.0,</a:t>
            </a:r>
          </a:p>
          <a:p>
            <a:r>
              <a:rPr lang="en-US" altLang="ko-KR" sz="1100" dirty="0">
                <a:highlight>
                  <a:srgbClr val="FFFF00"/>
                </a:highlight>
                <a:latin typeface="굴림" panose="020B0600000101010101" pitchFamily="50" charset="-127"/>
                <a:ea typeface="굴림" panose="020B0600000101010101" pitchFamily="50" charset="-127"/>
              </a:rPr>
              <a:t>  "</a:t>
            </a:r>
            <a:r>
              <a:rPr lang="en-US" altLang="ko-KR" sz="1100" dirty="0" err="1">
                <a:highlight>
                  <a:srgbClr val="FFFF00"/>
                </a:highlight>
                <a:latin typeface="굴림" panose="020B0600000101010101" pitchFamily="50" charset="-127"/>
                <a:ea typeface="굴림" panose="020B0600000101010101" pitchFamily="50" charset="-127"/>
              </a:rPr>
              <a:t>peakRpmTorque</a:t>
            </a:r>
            <a:r>
              <a:rPr lang="en-US" altLang="ko-KR" sz="1100" dirty="0">
                <a:highlight>
                  <a:srgbClr val="FFFF00"/>
                </a:highlight>
                <a:latin typeface="굴림" panose="020B0600000101010101" pitchFamily="50" charset="-127"/>
                <a:ea typeface="굴림" panose="020B0600000101010101" pitchFamily="50" charset="-127"/>
              </a:rPr>
              <a:t>": 265.0</a:t>
            </a:r>
            <a:r>
              <a:rPr lang="en-US" altLang="ko-KR" sz="1100" dirty="0">
                <a:latin typeface="굴림" panose="020B0600000101010101" pitchFamily="50" charset="-127"/>
                <a:ea typeface="굴림" panose="020B0600000101010101" pitchFamily="50" charset="-127"/>
              </a:rPr>
              <a:t>,</a:t>
            </a:r>
          </a:p>
          <a:p>
            <a:r>
              <a:rPr lang="en-US" altLang="ko-KR" sz="1100" dirty="0">
                <a:latin typeface="굴림" panose="020B0600000101010101" pitchFamily="50" charset="-127"/>
                <a:ea typeface="굴림" panose="020B0600000101010101" pitchFamily="50" charset="-127"/>
              </a:rPr>
              <a:t>  "</a:t>
            </a:r>
            <a:r>
              <a:rPr lang="en-US" altLang="ko-KR" sz="1100" dirty="0" err="1">
                <a:latin typeface="굴림" panose="020B0600000101010101" pitchFamily="50" charset="-127"/>
                <a:ea typeface="굴림" panose="020B0600000101010101" pitchFamily="50" charset="-127"/>
              </a:rPr>
              <a:t>idleRpmCurveBias</a:t>
            </a:r>
            <a:r>
              <a:rPr lang="en-US" altLang="ko-KR" sz="1100" dirty="0">
                <a:latin typeface="굴림" panose="020B0600000101010101" pitchFamily="50" charset="-127"/>
                <a:ea typeface="굴림" panose="020B0600000101010101" pitchFamily="50" charset="-127"/>
              </a:rPr>
              <a:t>": 1.0,</a:t>
            </a:r>
          </a:p>
          <a:p>
            <a:r>
              <a:rPr lang="en-US" altLang="ko-KR" sz="1100" dirty="0">
                <a:latin typeface="굴림" panose="020B0600000101010101" pitchFamily="50" charset="-127"/>
                <a:ea typeface="굴림" panose="020B0600000101010101" pitchFamily="50" charset="-127"/>
              </a:rPr>
              <a:t>  "</a:t>
            </a:r>
            <a:r>
              <a:rPr lang="en-US" altLang="ko-KR" sz="1100" dirty="0" err="1">
                <a:latin typeface="굴림" panose="020B0600000101010101" pitchFamily="50" charset="-127"/>
                <a:ea typeface="굴림" panose="020B0600000101010101" pitchFamily="50" charset="-127"/>
              </a:rPr>
              <a:t>peakRpmCurveBias</a:t>
            </a:r>
            <a:r>
              <a:rPr lang="en-US" altLang="ko-KR" sz="1100" dirty="0">
                <a:latin typeface="굴림" panose="020B0600000101010101" pitchFamily="50" charset="-127"/>
                <a:ea typeface="굴림" panose="020B0600000101010101" pitchFamily="50" charset="-127"/>
              </a:rPr>
              <a:t>": 1.0,</a:t>
            </a:r>
          </a:p>
          <a:p>
            <a:r>
              <a:rPr lang="en-US" altLang="ko-KR" sz="1100" dirty="0">
                <a:latin typeface="굴림" panose="020B0600000101010101" pitchFamily="50" charset="-127"/>
                <a:ea typeface="굴림" panose="020B0600000101010101" pitchFamily="50" charset="-127"/>
              </a:rPr>
              <a:t>  "inertia": 0.5,</a:t>
            </a:r>
          </a:p>
          <a:p>
            <a:r>
              <a:rPr lang="en-US" altLang="ko-KR" sz="1100" dirty="0">
                <a:latin typeface="굴림" panose="020B0600000101010101" pitchFamily="50" charset="-127"/>
                <a:ea typeface="굴림" panose="020B0600000101010101" pitchFamily="50" charset="-127"/>
              </a:rPr>
              <a:t>  "</a:t>
            </a:r>
            <a:r>
              <a:rPr lang="en-US" altLang="ko-KR" sz="1100" dirty="0" err="1">
                <a:latin typeface="굴림" panose="020B0600000101010101" pitchFamily="50" charset="-127"/>
                <a:ea typeface="굴림" panose="020B0600000101010101" pitchFamily="50" charset="-127"/>
              </a:rPr>
              <a:t>frictionTorque</a:t>
            </a:r>
            <a:r>
              <a:rPr lang="en-US" altLang="ko-KR" sz="1100" dirty="0">
                <a:latin typeface="굴림" panose="020B0600000101010101" pitchFamily="50" charset="-127"/>
                <a:ea typeface="굴림" panose="020B0600000101010101" pitchFamily="50" charset="-127"/>
              </a:rPr>
              <a:t>": 20.0,</a:t>
            </a:r>
          </a:p>
          <a:p>
            <a:r>
              <a:rPr lang="en-US" altLang="ko-KR" sz="1100" dirty="0">
                <a:latin typeface="굴림" panose="020B0600000101010101" pitchFamily="50" charset="-127"/>
                <a:ea typeface="굴림" panose="020B0600000101010101" pitchFamily="50" charset="-127"/>
              </a:rPr>
              <a:t>  "</a:t>
            </a:r>
            <a:r>
              <a:rPr lang="en-US" altLang="ko-KR" sz="1100" dirty="0" err="1">
                <a:latin typeface="굴림" panose="020B0600000101010101" pitchFamily="50" charset="-127"/>
                <a:ea typeface="굴림" panose="020B0600000101010101" pitchFamily="50" charset="-127"/>
              </a:rPr>
              <a:t>rotationalFriction</a:t>
            </a:r>
            <a:r>
              <a:rPr lang="en-US" altLang="ko-KR" sz="1100" dirty="0">
                <a:latin typeface="굴림" panose="020B0600000101010101" pitchFamily="50" charset="-127"/>
                <a:ea typeface="굴림" panose="020B0600000101010101" pitchFamily="50" charset="-127"/>
              </a:rPr>
              <a:t>": 0.10000000149011612,</a:t>
            </a:r>
          </a:p>
          <a:p>
            <a:r>
              <a:rPr lang="en-US" altLang="ko-KR" sz="1100" dirty="0">
                <a:latin typeface="굴림" panose="020B0600000101010101" pitchFamily="50" charset="-127"/>
                <a:ea typeface="굴림" panose="020B0600000101010101" pitchFamily="50" charset="-127"/>
              </a:rPr>
              <a:t>  "</a:t>
            </a:r>
            <a:r>
              <a:rPr lang="en-US" altLang="ko-KR" sz="1100" dirty="0" err="1">
                <a:latin typeface="굴림" panose="020B0600000101010101" pitchFamily="50" charset="-127"/>
                <a:ea typeface="굴림" panose="020B0600000101010101" pitchFamily="50" charset="-127"/>
              </a:rPr>
              <a:t>viscousFriction</a:t>
            </a:r>
            <a:r>
              <a:rPr lang="en-US" altLang="ko-KR" sz="1100" dirty="0">
                <a:latin typeface="굴림" panose="020B0600000101010101" pitchFamily="50" charset="-127"/>
                <a:ea typeface="굴림" panose="020B0600000101010101" pitchFamily="50" charset="-127"/>
              </a:rPr>
              <a:t>": 0.0099999997764825821,</a:t>
            </a:r>
          </a:p>
          <a:p>
            <a:r>
              <a:rPr lang="en-US" altLang="ko-KR" sz="1100" dirty="0">
                <a:latin typeface="굴림" panose="020B0600000101010101" pitchFamily="50" charset="-127"/>
                <a:ea typeface="굴림" panose="020B0600000101010101" pitchFamily="50" charset="-127"/>
              </a:rPr>
              <a:t>  "</a:t>
            </a:r>
            <a:r>
              <a:rPr lang="en-US" altLang="ko-KR" sz="1100" dirty="0" err="1">
                <a:latin typeface="굴림" panose="020B0600000101010101" pitchFamily="50" charset="-127"/>
                <a:ea typeface="굴림" panose="020B0600000101010101" pitchFamily="50" charset="-127"/>
              </a:rPr>
              <a:t>torqueCap</a:t>
            </a:r>
            <a:r>
              <a:rPr lang="en-US" altLang="ko-KR" sz="1100" dirty="0">
                <a:latin typeface="굴림" panose="020B0600000101010101" pitchFamily="50" charset="-127"/>
                <a:ea typeface="굴림" panose="020B0600000101010101" pitchFamily="50" charset="-127"/>
              </a:rPr>
              <a:t>": true,</a:t>
            </a:r>
          </a:p>
          <a:p>
            <a:r>
              <a:rPr lang="en-US" altLang="ko-KR" sz="1100" dirty="0">
                <a:latin typeface="굴림" panose="020B0600000101010101" pitchFamily="50" charset="-127"/>
                <a:ea typeface="굴림" panose="020B0600000101010101" pitchFamily="50" charset="-127"/>
              </a:rPr>
              <a:t>  "</a:t>
            </a:r>
            <a:r>
              <a:rPr lang="en-US" altLang="ko-KR" sz="1100" dirty="0" err="1">
                <a:latin typeface="굴림" panose="020B0600000101010101" pitchFamily="50" charset="-127"/>
                <a:ea typeface="굴림" panose="020B0600000101010101" pitchFamily="50" charset="-127"/>
              </a:rPr>
              <a:t>torqueCapLimit</a:t>
            </a:r>
            <a:r>
              <a:rPr lang="en-US" altLang="ko-KR" sz="1100" dirty="0">
                <a:latin typeface="굴림" panose="020B0600000101010101" pitchFamily="50" charset="-127"/>
                <a:ea typeface="굴림" panose="020B0600000101010101" pitchFamily="50" charset="-127"/>
              </a:rPr>
              <a:t>": 235.0,</a:t>
            </a:r>
          </a:p>
          <a:p>
            <a:r>
              <a:rPr lang="en-US" altLang="ko-KR" sz="1100" dirty="0">
                <a:latin typeface="굴림" panose="020B0600000101010101" pitchFamily="50" charset="-127"/>
                <a:ea typeface="굴림" panose="020B0600000101010101" pitchFamily="50" charset="-127"/>
              </a:rPr>
              <a:t>  "</a:t>
            </a:r>
            <a:r>
              <a:rPr lang="en-US" altLang="ko-KR" sz="1100" dirty="0" err="1">
                <a:latin typeface="굴림" panose="020B0600000101010101" pitchFamily="50" charset="-127"/>
                <a:ea typeface="굴림" panose="020B0600000101010101" pitchFamily="50" charset="-127"/>
              </a:rPr>
              <a:t>rpmLimiter</a:t>
            </a:r>
            <a:r>
              <a:rPr lang="en-US" altLang="ko-KR" sz="1100" dirty="0">
                <a:latin typeface="굴림" panose="020B0600000101010101" pitchFamily="50" charset="-127"/>
                <a:ea typeface="굴림" panose="020B0600000101010101" pitchFamily="50" charset="-127"/>
              </a:rPr>
              <a:t>": true,</a:t>
            </a:r>
          </a:p>
          <a:p>
            <a:r>
              <a:rPr lang="en-US" altLang="ko-KR" sz="1100" dirty="0">
                <a:latin typeface="굴림" panose="020B0600000101010101" pitchFamily="50" charset="-127"/>
                <a:ea typeface="굴림" panose="020B0600000101010101" pitchFamily="50" charset="-127"/>
              </a:rPr>
              <a:t>  "</a:t>
            </a:r>
            <a:r>
              <a:rPr lang="en-US" altLang="ko-KR" sz="1100" dirty="0" err="1">
                <a:latin typeface="굴림" panose="020B0600000101010101" pitchFamily="50" charset="-127"/>
                <a:ea typeface="굴림" panose="020B0600000101010101" pitchFamily="50" charset="-127"/>
              </a:rPr>
              <a:t>rpmLimiterMax</a:t>
            </a:r>
            <a:r>
              <a:rPr lang="en-US" altLang="ko-KR" sz="1100" dirty="0">
                <a:latin typeface="굴림" panose="020B0600000101010101" pitchFamily="50" charset="-127"/>
                <a:ea typeface="굴림" panose="020B0600000101010101" pitchFamily="50" charset="-127"/>
              </a:rPr>
              <a:t>": 6000.0,</a:t>
            </a:r>
          </a:p>
          <a:p>
            <a:r>
              <a:rPr lang="en-US" altLang="ko-KR" sz="1100" dirty="0">
                <a:latin typeface="굴림" panose="020B0600000101010101" pitchFamily="50" charset="-127"/>
                <a:ea typeface="굴림" panose="020B0600000101010101" pitchFamily="50" charset="-127"/>
              </a:rPr>
              <a:t>  "</a:t>
            </a:r>
            <a:r>
              <a:rPr lang="en-US" altLang="ko-KR" sz="1100" dirty="0" err="1">
                <a:latin typeface="굴림" panose="020B0600000101010101" pitchFamily="50" charset="-127"/>
                <a:ea typeface="굴림" panose="020B0600000101010101" pitchFamily="50" charset="-127"/>
              </a:rPr>
              <a:t>rpmLimiterCutoffTime</a:t>
            </a:r>
            <a:r>
              <a:rPr lang="en-US" altLang="ko-KR" sz="1100" dirty="0">
                <a:latin typeface="굴림" panose="020B0600000101010101" pitchFamily="50" charset="-127"/>
                <a:ea typeface="굴림" panose="020B0600000101010101" pitchFamily="50" charset="-127"/>
              </a:rPr>
              <a:t>": 0.075000002980232239,</a:t>
            </a:r>
          </a:p>
          <a:p>
            <a:r>
              <a:rPr lang="en-US" altLang="ko-KR" sz="1100" dirty="0">
                <a:latin typeface="굴림" panose="020B0600000101010101" pitchFamily="50" charset="-127"/>
                <a:ea typeface="굴림" panose="020B0600000101010101" pitchFamily="50" charset="-127"/>
              </a:rPr>
              <a:t>  "</a:t>
            </a:r>
            <a:r>
              <a:rPr lang="en-US" altLang="ko-KR" sz="1100" dirty="0" err="1">
                <a:latin typeface="굴림" panose="020B0600000101010101" pitchFamily="50" charset="-127"/>
                <a:ea typeface="굴림" panose="020B0600000101010101" pitchFamily="50" charset="-127"/>
              </a:rPr>
              <a:t>maxIdleThrottle</a:t>
            </a:r>
            <a:r>
              <a:rPr lang="en-US" altLang="ko-KR" sz="1100" dirty="0">
                <a:latin typeface="굴림" panose="020B0600000101010101" pitchFamily="50" charset="-127"/>
                <a:ea typeface="굴림" panose="020B0600000101010101" pitchFamily="50" charset="-127"/>
              </a:rPr>
              <a:t>": 1.0,</a:t>
            </a:r>
          </a:p>
          <a:p>
            <a:r>
              <a:rPr lang="en-US" altLang="ko-KR" sz="1100" dirty="0">
                <a:latin typeface="굴림" panose="020B0600000101010101" pitchFamily="50" charset="-127"/>
                <a:ea typeface="굴림" panose="020B0600000101010101" pitchFamily="50" charset="-127"/>
              </a:rPr>
              <a:t>  "</a:t>
            </a:r>
            <a:r>
              <a:rPr lang="en-US" altLang="ko-KR" sz="1100" dirty="0" err="1">
                <a:latin typeface="굴림" panose="020B0600000101010101" pitchFamily="50" charset="-127"/>
                <a:ea typeface="굴림" panose="020B0600000101010101" pitchFamily="50" charset="-127"/>
              </a:rPr>
              <a:t>activeIdleRange</a:t>
            </a:r>
            <a:r>
              <a:rPr lang="en-US" altLang="ko-KR" sz="1100" dirty="0">
                <a:latin typeface="굴림" panose="020B0600000101010101" pitchFamily="50" charset="-127"/>
                <a:ea typeface="굴림" panose="020B0600000101010101" pitchFamily="50" charset="-127"/>
              </a:rPr>
              <a:t>": 0.89499998092651367,</a:t>
            </a:r>
          </a:p>
          <a:p>
            <a:r>
              <a:rPr lang="en-US" altLang="ko-KR" sz="1100" dirty="0">
                <a:latin typeface="굴림" panose="020B0600000101010101" pitchFamily="50" charset="-127"/>
                <a:ea typeface="굴림" panose="020B0600000101010101" pitchFamily="50" charset="-127"/>
              </a:rPr>
              <a:t>  "</a:t>
            </a:r>
            <a:r>
              <a:rPr lang="en-US" altLang="ko-KR" sz="1100" dirty="0" err="1">
                <a:latin typeface="굴림" panose="020B0600000101010101" pitchFamily="50" charset="-127"/>
                <a:ea typeface="굴림" panose="020B0600000101010101" pitchFamily="50" charset="-127"/>
              </a:rPr>
              <a:t>activeIdleBias</a:t>
            </a:r>
            <a:r>
              <a:rPr lang="en-US" altLang="ko-KR" sz="1100" dirty="0">
                <a:latin typeface="굴림" panose="020B0600000101010101" pitchFamily="50" charset="-127"/>
                <a:ea typeface="굴림" panose="020B0600000101010101" pitchFamily="50" charset="-127"/>
              </a:rPr>
              <a:t>": 0.25,</a:t>
            </a:r>
          </a:p>
          <a:p>
            <a:r>
              <a:rPr lang="en-US" altLang="ko-KR" sz="1100" dirty="0">
                <a:latin typeface="굴림" panose="020B0600000101010101" pitchFamily="50" charset="-127"/>
                <a:ea typeface="굴림" panose="020B0600000101010101" pitchFamily="50" charset="-127"/>
              </a:rPr>
              <a:t>  "</a:t>
            </a:r>
            <a:r>
              <a:rPr lang="en-US" altLang="ko-KR" sz="1100" dirty="0" err="1">
                <a:latin typeface="굴림" panose="020B0600000101010101" pitchFamily="50" charset="-127"/>
                <a:ea typeface="굴림" panose="020B0600000101010101" pitchFamily="50" charset="-127"/>
              </a:rPr>
              <a:t>forwardGearRatios</a:t>
            </a:r>
            <a:r>
              <a:rPr lang="en-US" altLang="ko-KR" sz="1100" dirty="0">
                <a:latin typeface="굴림" panose="020B0600000101010101" pitchFamily="50" charset="-127"/>
                <a:ea typeface="굴림" panose="020B0600000101010101" pitchFamily="50" charset="-127"/>
              </a:rPr>
              <a:t>": [</a:t>
            </a:r>
          </a:p>
          <a:p>
            <a:r>
              <a:rPr lang="ko-KR" altLang="en-US" sz="1100" dirty="0">
                <a:latin typeface="굴림" panose="020B0600000101010101" pitchFamily="50" charset="-127"/>
                <a:ea typeface="굴림" panose="020B0600000101010101" pitchFamily="50" charset="-127"/>
              </a:rPr>
              <a:t>    </a:t>
            </a:r>
            <a:r>
              <a:rPr lang="en-US" altLang="ko-KR" sz="1100" dirty="0">
                <a:latin typeface="굴림" panose="020B0600000101010101" pitchFamily="50" charset="-127"/>
                <a:ea typeface="굴림" panose="020B0600000101010101" pitchFamily="50" charset="-127"/>
              </a:rPr>
              <a:t>3.8670001029968262,</a:t>
            </a:r>
          </a:p>
          <a:p>
            <a:r>
              <a:rPr lang="ko-KR" altLang="en-US" sz="1100" dirty="0">
                <a:latin typeface="굴림" panose="020B0600000101010101" pitchFamily="50" charset="-127"/>
                <a:ea typeface="굴림" panose="020B0600000101010101" pitchFamily="50" charset="-127"/>
              </a:rPr>
              <a:t>    </a:t>
            </a:r>
            <a:r>
              <a:rPr lang="en-US" altLang="ko-KR" sz="1100" dirty="0">
                <a:latin typeface="굴림" panose="020B0600000101010101" pitchFamily="50" charset="-127"/>
                <a:ea typeface="굴림" panose="020B0600000101010101" pitchFamily="50" charset="-127"/>
              </a:rPr>
              <a:t>2.2170000076293945,</a:t>
            </a:r>
          </a:p>
          <a:p>
            <a:r>
              <a:rPr lang="ko-KR" altLang="en-US" sz="1100" dirty="0">
                <a:latin typeface="굴림" panose="020B0600000101010101" pitchFamily="50" charset="-127"/>
                <a:ea typeface="굴림" panose="020B0600000101010101" pitchFamily="50" charset="-127"/>
              </a:rPr>
              <a:t>    </a:t>
            </a:r>
            <a:r>
              <a:rPr lang="en-US" altLang="ko-KR" sz="1100" dirty="0">
                <a:latin typeface="굴림" panose="020B0600000101010101" pitchFamily="50" charset="-127"/>
                <a:ea typeface="굴림" panose="020B0600000101010101" pitchFamily="50" charset="-127"/>
              </a:rPr>
              <a:t>1.3710000514984131,</a:t>
            </a:r>
          </a:p>
          <a:p>
            <a:r>
              <a:rPr lang="ko-KR" altLang="en-US" sz="1100" dirty="0">
                <a:latin typeface="굴림" panose="020B0600000101010101" pitchFamily="50" charset="-127"/>
                <a:ea typeface="굴림" panose="020B0600000101010101" pitchFamily="50" charset="-127"/>
              </a:rPr>
              <a:t>    </a:t>
            </a:r>
            <a:r>
              <a:rPr lang="en-US" altLang="ko-KR" sz="1100" dirty="0">
                <a:latin typeface="굴림" panose="020B0600000101010101" pitchFamily="50" charset="-127"/>
                <a:ea typeface="굴림" panose="020B0600000101010101" pitchFamily="50" charset="-127"/>
              </a:rPr>
              <a:t>0.93000000715255737,</a:t>
            </a:r>
          </a:p>
          <a:p>
            <a:r>
              <a:rPr lang="ko-KR" altLang="en-US" sz="1100" dirty="0">
                <a:latin typeface="굴림" panose="020B0600000101010101" pitchFamily="50" charset="-127"/>
                <a:ea typeface="굴림" panose="020B0600000101010101" pitchFamily="50" charset="-127"/>
              </a:rPr>
              <a:t>    </a:t>
            </a:r>
            <a:r>
              <a:rPr lang="en-US" altLang="ko-KR" sz="1100" dirty="0">
                <a:latin typeface="굴림" panose="020B0600000101010101" pitchFamily="50" charset="-127"/>
                <a:ea typeface="굴림" panose="020B0600000101010101" pitchFamily="50" charset="-127"/>
              </a:rPr>
              <a:t>0.84899997711181641,</a:t>
            </a:r>
          </a:p>
          <a:p>
            <a:r>
              <a:rPr lang="ko-KR" altLang="en-US" sz="1100" dirty="0">
                <a:latin typeface="굴림" panose="020B0600000101010101" pitchFamily="50" charset="-127"/>
                <a:ea typeface="굴림" panose="020B0600000101010101" pitchFamily="50" charset="-127"/>
              </a:rPr>
              <a:t>    </a:t>
            </a:r>
            <a:r>
              <a:rPr lang="en-US" altLang="ko-KR" sz="1100" dirty="0">
                <a:latin typeface="굴림" panose="020B0600000101010101" pitchFamily="50" charset="-127"/>
                <a:ea typeface="굴림" panose="020B0600000101010101" pitchFamily="50" charset="-127"/>
              </a:rPr>
              <a:t>0.76700001955032349</a:t>
            </a:r>
          </a:p>
          <a:p>
            <a:r>
              <a:rPr lang="ko-KR" altLang="en-US" sz="1100" dirty="0">
                <a:latin typeface="굴림" panose="020B0600000101010101" pitchFamily="50" charset="-127"/>
                <a:ea typeface="굴림" panose="020B0600000101010101" pitchFamily="50" charset="-127"/>
              </a:rPr>
              <a:t>  </a:t>
            </a:r>
            <a:r>
              <a:rPr lang="en-US" altLang="ko-KR" sz="1100" dirty="0">
                <a:latin typeface="굴림" panose="020B0600000101010101" pitchFamily="50" charset="-127"/>
                <a:ea typeface="굴림" panose="020B0600000101010101" pitchFamily="50" charset="-127"/>
              </a:rPr>
              <a:t>]</a:t>
            </a:r>
          </a:p>
          <a:p>
            <a:r>
              <a:rPr lang="en-US" altLang="ko-KR" sz="1100" dirty="0">
                <a:latin typeface="굴림" panose="020B0600000101010101" pitchFamily="50" charset="-127"/>
                <a:ea typeface="굴림" panose="020B0600000101010101" pitchFamily="50" charset="-127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1529828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9F7818-F539-7C03-0A7D-F0C5BF53B1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D579DE5-6471-E8A7-4142-C983884FC64F}"/>
              </a:ext>
            </a:extLst>
          </p:cNvPr>
          <p:cNvSpPr/>
          <p:nvPr/>
        </p:nvSpPr>
        <p:spPr>
          <a:xfrm>
            <a:off x="4229203" y="3579618"/>
            <a:ext cx="3122579" cy="64119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/>
              <a:t>VPP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표 1">
                <a:extLst>
                  <a:ext uri="{FF2B5EF4-FFF2-40B4-BE49-F238E27FC236}">
                    <a16:creationId xmlns:a16="http://schemas.microsoft.com/office/drawing/2014/main" id="{A70D621A-8485-D7AD-DBA3-6E80C9A2273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61103341"/>
                  </p:ext>
                </p:extLst>
              </p:nvPr>
            </p:nvGraphicFramePr>
            <p:xfrm>
              <a:off x="146756" y="595488"/>
              <a:ext cx="11842044" cy="1618107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59466">
                      <a:extLst>
                        <a:ext uri="{9D8B030D-6E8A-4147-A177-3AD203B41FA5}">
                          <a16:colId xmlns:a16="http://schemas.microsoft.com/office/drawing/2014/main" val="1907333451"/>
                        </a:ext>
                      </a:extLst>
                    </a:gridCol>
                    <a:gridCol w="2370667">
                      <a:extLst>
                        <a:ext uri="{9D8B030D-6E8A-4147-A177-3AD203B41FA5}">
                          <a16:colId xmlns:a16="http://schemas.microsoft.com/office/drawing/2014/main" val="5855098"/>
                        </a:ext>
                      </a:extLst>
                    </a:gridCol>
                    <a:gridCol w="699911">
                      <a:extLst>
                        <a:ext uri="{9D8B030D-6E8A-4147-A177-3AD203B41FA5}">
                          <a16:colId xmlns:a16="http://schemas.microsoft.com/office/drawing/2014/main" val="4109619438"/>
                        </a:ext>
                      </a:extLst>
                    </a:gridCol>
                    <a:gridCol w="1952978">
                      <a:extLst>
                        <a:ext uri="{9D8B030D-6E8A-4147-A177-3AD203B41FA5}">
                          <a16:colId xmlns:a16="http://schemas.microsoft.com/office/drawing/2014/main" val="676969810"/>
                        </a:ext>
                      </a:extLst>
                    </a:gridCol>
                    <a:gridCol w="5159022">
                      <a:extLst>
                        <a:ext uri="{9D8B030D-6E8A-4147-A177-3AD203B41FA5}">
                          <a16:colId xmlns:a16="http://schemas.microsoft.com/office/drawing/2014/main" val="3212473839"/>
                        </a:ext>
                      </a:extLst>
                    </a:gridCol>
                  </a:tblGrid>
                  <a:tr h="370840">
                    <a:tc row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0" dirty="0">
                              <a:solidFill>
                                <a:schemeClr val="tx1"/>
                              </a:solidFill>
                            </a:rPr>
                            <a:t>Measurable</a:t>
                          </a:r>
                        </a:p>
                        <a:p>
                          <a:pPr algn="ctr" latinLnBrk="1"/>
                          <a:r>
                            <a:rPr lang="en-US" altLang="ko-KR" sz="1200" b="0" dirty="0">
                              <a:solidFill>
                                <a:schemeClr val="tx1"/>
                              </a:solidFill>
                            </a:rPr>
                            <a:t>Parameters</a:t>
                          </a:r>
                          <a:endParaRPr lang="ko-KR" altLang="en-US" sz="12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0" dirty="0">
                              <a:solidFill>
                                <a:schemeClr val="tx1"/>
                              </a:solidFill>
                            </a:rPr>
                            <a:t>Rotational Vehicle Body Status</a:t>
                          </a:r>
                          <a:endParaRPr lang="ko-KR" altLang="en-US" sz="12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ko-K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altLang="ko-K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  <m:sup>
                                    <m:r>
                                      <a:rPr lang="en-US" altLang="ko-K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𝑏𝑜𝑑𝑦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ko-KR" altLang="en-US" sz="12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n-US" altLang="ko-K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ko-KR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altLang="ko-KR" sz="12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altLang="ko-KR" sz="12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altLang="ko-KR" sz="12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altLang="ko-KR" sz="12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𝑏𝑜𝑑𝑦</m:t>
                                              </m:r>
                                            </m:sup>
                                          </m:sSubSup>
                                        </m:e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altLang="ko-KR" sz="12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altLang="ko-KR" sz="12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sz="12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altLang="ko-KR" sz="12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𝑏𝑜𝑑𝑦</m:t>
                                              </m:r>
                                            </m:sup>
                                          </m:sSubSup>
                                        </m:e>
                                      </m:mr>
                                    </m:m>
                                  </m:e>
                                </m:d>
                              </m:oMath>
                            </m:oMathPara>
                          </a14:m>
                          <a:endParaRPr lang="ko-KR" altLang="en-US" sz="12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0" dirty="0">
                              <a:solidFill>
                                <a:schemeClr val="tx1"/>
                              </a:solidFill>
                            </a:rPr>
                            <a:t>Roll and Pitch angle of the vehicle body at time 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oMath>
                          </a14:m>
                          <a:endParaRPr lang="ko-KR" altLang="en-US" sz="12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28149563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0" dirty="0">
                              <a:solidFill>
                                <a:schemeClr val="tx1"/>
                              </a:solidFill>
                            </a:rPr>
                            <a:t>Vehicle Status</a:t>
                          </a:r>
                          <a:endParaRPr lang="ko-KR" altLang="en-US" sz="12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ko-K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altLang="ko-K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  <m:sup>
                                    <m:r>
                                      <a:rPr lang="en-US" altLang="ko-K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𝑣𝑒h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ko-KR" altLang="en-US" sz="12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n-US" altLang="ko-K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3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ko-KR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ko-KR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  <m:sSubSup>
                                            <m:sSubSupPr>
                                              <m:ctrlPr>
                                                <a:rPr lang="en-US" altLang="ko-KR" sz="12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altLang="ko-KR" sz="12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altLang="ko-KR" sz="12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altLang="ko-KR" sz="12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𝑣𝑒h</m:t>
                                              </m:r>
                                            </m:sup>
                                          </m:sSubSup>
                                        </m:e>
                                        <m:e>
                                          <m:r>
                                            <a:rPr lang="en-US" altLang="ko-KR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  <m:sSubSup>
                                            <m:sSubSupPr>
                                              <m:ctrlPr>
                                                <a:rPr lang="en-US" altLang="ko-KR" sz="12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altLang="ko-KR" sz="12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sz="12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altLang="ko-KR" sz="12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𝑣𝑒h</m:t>
                                              </m:r>
                                            </m:sup>
                                          </m:sSubSup>
                                        </m:e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altLang="ko-KR" sz="12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ko-KR" altLang="en-US" sz="12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𝜔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sz="12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altLang="ko-KR" sz="12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𝑣𝑒h</m:t>
                                              </m:r>
                                            </m:sup>
                                          </m:sSubSup>
                                        </m:e>
                                      </m:mr>
                                    </m:m>
                                  </m:e>
                                </m:d>
                              </m:oMath>
                            </m:oMathPara>
                          </a14:m>
                          <a:endParaRPr lang="ko-KR" altLang="en-US" sz="12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0" dirty="0">
                              <a:solidFill>
                                <a:schemeClr val="tx1"/>
                              </a:solidFill>
                            </a:rPr>
                            <a:t>Longitudinal, Lateral and rotational speed of the vehicle at time 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oMath>
                          </a14:m>
                          <a:endParaRPr lang="ko-KR" altLang="en-US" sz="12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9110733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0" dirty="0">
                              <a:solidFill>
                                <a:schemeClr val="tx1"/>
                              </a:solidFill>
                            </a:rPr>
                            <a:t>Input Parameters</a:t>
                          </a:r>
                          <a:endParaRPr lang="ko-KR" altLang="en-US" sz="12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0" dirty="0">
                              <a:solidFill>
                                <a:schemeClr val="tx1"/>
                              </a:solidFill>
                            </a:rPr>
                            <a:t>User Control Input</a:t>
                          </a:r>
                          <a:endParaRPr lang="ko-KR" altLang="en-US" sz="12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2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n-US" altLang="ko-K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3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ko-KR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ko-KR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  <m:r>
                                            <a:rPr lang="en-US" altLang="ko-KR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𝑐𝑐𝑒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ko-KR" sz="12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altLang="ko-KR" sz="12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𝑙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altLang="ko-KR" sz="12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r>
                                            <a:rPr lang="en-US" altLang="ko-KR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𝑏𝑟𝑎𝑘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ko-KR" sz="12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ko-KR" sz="12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𝑒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sz="12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r>
                                            <a:rPr lang="en-US" altLang="ko-KR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𝑠𝑡𝑒𝑒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ko-KR" sz="12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ko-KR" sz="12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sz="12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</m:m>
                                  </m:e>
                                </m:d>
                              </m:oMath>
                            </m:oMathPara>
                          </a14:m>
                          <a:endParaRPr lang="ko-KR" altLang="en-US" sz="12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0" dirty="0">
                              <a:solidFill>
                                <a:schemeClr val="tx1"/>
                              </a:solidFill>
                            </a:rPr>
                            <a:t>Control input from driver at time 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oMath>
                          </a14:m>
                          <a:endParaRPr lang="ko-KR" altLang="en-US" sz="12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27090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0" dirty="0">
                              <a:solidFill>
                                <a:schemeClr val="tx1"/>
                              </a:solidFill>
                            </a:rPr>
                            <a:t>Unknown Parameters</a:t>
                          </a:r>
                          <a:endParaRPr lang="ko-KR" altLang="en-US" sz="12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0" dirty="0">
                              <a:solidFill>
                                <a:schemeClr val="tx1"/>
                              </a:solidFill>
                            </a:rPr>
                            <a:t>Chassis status</a:t>
                          </a:r>
                          <a:endParaRPr lang="ko-KR" altLang="en-US" sz="12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ko-K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altLang="ko-K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  <m:sup>
                                    <m:r>
                                      <a:rPr lang="en-US" altLang="ko-K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𝑐h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ko-KR" altLang="en-US" sz="12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0" dirty="0">
                              <a:solidFill>
                                <a:schemeClr val="tx1"/>
                              </a:solidFill>
                            </a:rPr>
                            <a:t>-</a:t>
                          </a:r>
                          <a:endParaRPr lang="ko-KR" altLang="en-US" sz="12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0" dirty="0">
                              <a:solidFill>
                                <a:schemeClr val="tx1"/>
                              </a:solidFill>
                            </a:rPr>
                            <a:t>Hidden status describing the chassis status at time 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oMath>
                          </a14:m>
                          <a:endParaRPr lang="en-US" altLang="ko-KR" sz="1200" b="0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pPr algn="ctr" latinLnBrk="1"/>
                          <a:r>
                            <a:rPr lang="en-US" altLang="ko-KR" sz="1200" b="0" dirty="0">
                              <a:solidFill>
                                <a:schemeClr val="tx1"/>
                              </a:solidFill>
                            </a:rPr>
                            <a:t>Expected to have information about 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altLang="ko-KR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3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ko-KR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sSubSup>
                                          <m:sSubSupPr>
                                            <m:ctrlPr>
                                              <a:rPr lang="en-US" altLang="ko-KR" sz="12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altLang="ko-KR" sz="12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e>
                                          <m:sub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altLang="ko-KR" sz="12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sub>
                                          <m:sup>
                                            <m:r>
                                              <a:rPr lang="en-US" altLang="ko-KR" sz="12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𝑐h</m:t>
                                            </m:r>
                                          </m:sup>
                                        </m:sSubSup>
                                      </m:e>
                                      <m:e>
                                        <m:sSubSup>
                                          <m:sSubSupPr>
                                            <m:ctrlPr>
                                              <a:rPr lang="en-US" altLang="ko-KR" sz="12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altLang="ko-KR" sz="12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𝑝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sz="12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sub>
                                          <m:sup>
                                            <m:r>
                                              <a:rPr lang="en-US" altLang="ko-KR" sz="12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𝑐h</m:t>
                                            </m:r>
                                          </m:sup>
                                        </m:sSubSup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en-US" altLang="ko-KR" sz="12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d>
                                              <m:dPr>
                                                <m:begChr m:val=""/>
                                                <m:endChr m:val="|"/>
                                                <m:ctrlPr>
                                                  <a:rPr lang="en-US" altLang="ko-KR" sz="12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Sup>
                                                  <m:sSubSupPr>
                                                    <m:ctrlPr>
                                                      <a:rPr lang="en-US" altLang="ko-KR" sz="1200" b="0" i="1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SupPr>
                                                  <m:e>
                                                    <m:r>
                                                      <a:rPr lang="en-US" altLang="ko-KR" sz="1200" b="0" i="1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𝑁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altLang="ko-KR" sz="1200" b="0" i="1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𝑡</m:t>
                                                    </m:r>
                                                  </m:sub>
                                                  <m:sup>
                                                    <m:r>
                                                      <a:rPr lang="en-US" altLang="ko-KR" sz="1200" b="0" i="1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𝑘</m:t>
                                                    </m:r>
                                                  </m:sup>
                                                </m:sSubSup>
                                              </m:e>
                                            </m:d>
                                          </m:e>
                                          <m:sub>
                                            <m:r>
                                              <a:rPr lang="en-US" altLang="ko-KR" sz="12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  <m:r>
                                              <a:rPr lang="en-US" altLang="ko-KR" sz="12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=</m:t>
                                            </m:r>
                                            <m:r>
                                              <a:rPr lang="en-US" altLang="ko-KR" sz="12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𝑡𝑖𝑒𝑟</m:t>
                                            </m:r>
                                            <m:r>
                                              <a:rPr lang="en-US" altLang="ko-KR" sz="12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 </m:t>
                                            </m:r>
                                            <m:r>
                                              <a:rPr lang="en-US" altLang="ko-KR" sz="12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𝑖𝑛𝑑𝑒𝑥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</m:m>
                                </m:e>
                              </m:d>
                            </m:oMath>
                          </a14:m>
                          <a:endParaRPr lang="ko-KR" altLang="en-US" sz="12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3100752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표 1">
                <a:extLst>
                  <a:ext uri="{FF2B5EF4-FFF2-40B4-BE49-F238E27FC236}">
                    <a16:creationId xmlns:a16="http://schemas.microsoft.com/office/drawing/2014/main" id="{A70D621A-8485-D7AD-DBA3-6E80C9A2273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61103341"/>
                  </p:ext>
                </p:extLst>
              </p:nvPr>
            </p:nvGraphicFramePr>
            <p:xfrm>
              <a:off x="146756" y="595488"/>
              <a:ext cx="11842044" cy="1618107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59466">
                      <a:extLst>
                        <a:ext uri="{9D8B030D-6E8A-4147-A177-3AD203B41FA5}">
                          <a16:colId xmlns:a16="http://schemas.microsoft.com/office/drawing/2014/main" val="1907333451"/>
                        </a:ext>
                      </a:extLst>
                    </a:gridCol>
                    <a:gridCol w="2370667">
                      <a:extLst>
                        <a:ext uri="{9D8B030D-6E8A-4147-A177-3AD203B41FA5}">
                          <a16:colId xmlns:a16="http://schemas.microsoft.com/office/drawing/2014/main" val="5855098"/>
                        </a:ext>
                      </a:extLst>
                    </a:gridCol>
                    <a:gridCol w="699911">
                      <a:extLst>
                        <a:ext uri="{9D8B030D-6E8A-4147-A177-3AD203B41FA5}">
                          <a16:colId xmlns:a16="http://schemas.microsoft.com/office/drawing/2014/main" val="4109619438"/>
                        </a:ext>
                      </a:extLst>
                    </a:gridCol>
                    <a:gridCol w="1952978">
                      <a:extLst>
                        <a:ext uri="{9D8B030D-6E8A-4147-A177-3AD203B41FA5}">
                          <a16:colId xmlns:a16="http://schemas.microsoft.com/office/drawing/2014/main" val="676969810"/>
                        </a:ext>
                      </a:extLst>
                    </a:gridCol>
                    <a:gridCol w="5159022">
                      <a:extLst>
                        <a:ext uri="{9D8B030D-6E8A-4147-A177-3AD203B41FA5}">
                          <a16:colId xmlns:a16="http://schemas.microsoft.com/office/drawing/2014/main" val="3212473839"/>
                        </a:ext>
                      </a:extLst>
                    </a:gridCol>
                  </a:tblGrid>
                  <a:tr h="370840">
                    <a:tc row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0" dirty="0">
                              <a:solidFill>
                                <a:schemeClr val="tx1"/>
                              </a:solidFill>
                            </a:rPr>
                            <a:t>Measurable</a:t>
                          </a:r>
                        </a:p>
                        <a:p>
                          <a:pPr algn="ctr" latinLnBrk="1"/>
                          <a:r>
                            <a:rPr lang="en-US" altLang="ko-KR" sz="1200" b="0" dirty="0">
                              <a:solidFill>
                                <a:schemeClr val="tx1"/>
                              </a:solidFill>
                            </a:rPr>
                            <a:t>Parameters</a:t>
                          </a:r>
                          <a:endParaRPr lang="ko-KR" altLang="en-US" sz="12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0" dirty="0">
                              <a:solidFill>
                                <a:schemeClr val="tx1"/>
                              </a:solidFill>
                            </a:rPr>
                            <a:t>Rotational Vehicle Body Status</a:t>
                          </a:r>
                          <a:endParaRPr lang="ko-KR" altLang="en-US" sz="12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574783" t="-1639" r="-1015652" b="-4901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41745" t="-1639" r="-263863" b="-4901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29669" t="-1639" r="-118" b="-49016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28149563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0" dirty="0">
                              <a:solidFill>
                                <a:schemeClr val="tx1"/>
                              </a:solidFill>
                            </a:rPr>
                            <a:t>Vehicle Status</a:t>
                          </a:r>
                          <a:endParaRPr lang="ko-KR" altLang="en-US" sz="12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574783" t="-101639" r="-1015652" b="-3901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41745" t="-101639" r="-263863" b="-3901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29669" t="-101639" r="-118" b="-39016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9110733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0" dirty="0">
                              <a:solidFill>
                                <a:schemeClr val="tx1"/>
                              </a:solidFill>
                            </a:rPr>
                            <a:t>Input Parameters</a:t>
                          </a:r>
                          <a:endParaRPr lang="ko-KR" altLang="en-US" sz="12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0" dirty="0">
                              <a:solidFill>
                                <a:schemeClr val="tx1"/>
                              </a:solidFill>
                            </a:rPr>
                            <a:t>User Control Input</a:t>
                          </a:r>
                          <a:endParaRPr lang="ko-KR" altLang="en-US" sz="12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574783" t="-198387" r="-1015652" b="-2838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41745" t="-198387" r="-263863" b="-2838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29669" t="-198387" r="-118" b="-28387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2709076"/>
                      </a:ext>
                    </a:extLst>
                  </a:tr>
                  <a:tr h="505587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0" dirty="0">
                              <a:solidFill>
                                <a:schemeClr val="tx1"/>
                              </a:solidFill>
                            </a:rPr>
                            <a:t>Unknown Parameters</a:t>
                          </a:r>
                          <a:endParaRPr lang="ko-KR" altLang="en-US" sz="12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0" dirty="0">
                              <a:solidFill>
                                <a:schemeClr val="tx1"/>
                              </a:solidFill>
                            </a:rPr>
                            <a:t>Chassis status</a:t>
                          </a:r>
                          <a:endParaRPr lang="ko-KR" altLang="en-US" sz="12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574783" t="-222892" r="-1015652" b="-1120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0" dirty="0">
                              <a:solidFill>
                                <a:schemeClr val="tx1"/>
                              </a:solidFill>
                            </a:rPr>
                            <a:t>-</a:t>
                          </a:r>
                          <a:endParaRPr lang="ko-KR" altLang="en-US" sz="12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29669" t="-222892" r="-118" b="-11204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3100752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직사각형 2">
            <a:extLst>
              <a:ext uri="{FF2B5EF4-FFF2-40B4-BE49-F238E27FC236}">
                <a16:creationId xmlns:a16="http://schemas.microsoft.com/office/drawing/2014/main" id="{7BD98169-8185-A38A-F0BB-F72D78B0FD46}"/>
              </a:ext>
            </a:extLst>
          </p:cNvPr>
          <p:cNvSpPr/>
          <p:nvPr/>
        </p:nvSpPr>
        <p:spPr>
          <a:xfrm>
            <a:off x="568712" y="4862008"/>
            <a:ext cx="2442117" cy="64119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/>
              <a:t>Foundation Model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D142A15-73DA-25A2-5151-210E30A8DAC5}"/>
              </a:ext>
            </a:extLst>
          </p:cNvPr>
          <p:cNvSpPr/>
          <p:nvPr/>
        </p:nvSpPr>
        <p:spPr>
          <a:xfrm>
            <a:off x="4229203" y="4862008"/>
            <a:ext cx="3122579" cy="64119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/>
              <a:t>Bicycle model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D56B8CF-EE9D-0D3A-B368-397AEF195D87}"/>
              </a:ext>
            </a:extLst>
          </p:cNvPr>
          <p:cNvSpPr/>
          <p:nvPr/>
        </p:nvSpPr>
        <p:spPr>
          <a:xfrm>
            <a:off x="4229203" y="2415691"/>
            <a:ext cx="3122579" cy="64119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/>
              <a:t>GT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70E8C97-F7FB-0449-CE0C-7761A1D884F4}"/>
              </a:ext>
            </a:extLst>
          </p:cNvPr>
          <p:cNvSpPr/>
          <p:nvPr/>
        </p:nvSpPr>
        <p:spPr>
          <a:xfrm>
            <a:off x="8409533" y="2980202"/>
            <a:ext cx="3122579" cy="64119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/>
              <a:t>Loss</a:t>
            </a:r>
            <a:endParaRPr lang="ko-KR" altLang="en-US" dirty="0"/>
          </a:p>
        </p:txBody>
      </p:sp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D769D4DE-FC14-6E00-8AE4-848F1DACAE07}"/>
              </a:ext>
            </a:extLst>
          </p:cNvPr>
          <p:cNvCxnSpPr>
            <a:stCxn id="6" idx="3"/>
            <a:endCxn id="9" idx="0"/>
          </p:cNvCxnSpPr>
          <p:nvPr/>
        </p:nvCxnSpPr>
        <p:spPr>
          <a:xfrm>
            <a:off x="7351782" y="2736289"/>
            <a:ext cx="2619041" cy="243913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C6D761B3-D634-6D7D-1145-A0E57DBDD54E}"/>
              </a:ext>
            </a:extLst>
          </p:cNvPr>
          <p:cNvCxnSpPr>
            <a:stCxn id="4" idx="3"/>
            <a:endCxn id="9" idx="2"/>
          </p:cNvCxnSpPr>
          <p:nvPr/>
        </p:nvCxnSpPr>
        <p:spPr>
          <a:xfrm flipV="1">
            <a:off x="7351782" y="3621397"/>
            <a:ext cx="2619041" cy="278819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id="{6A3A3922-D87F-D4B8-CD75-352075CC2A63}"/>
              </a:ext>
            </a:extLst>
          </p:cNvPr>
          <p:cNvCxnSpPr>
            <a:stCxn id="9" idx="3"/>
            <a:endCxn id="5" idx="3"/>
          </p:cNvCxnSpPr>
          <p:nvPr/>
        </p:nvCxnSpPr>
        <p:spPr>
          <a:xfrm flipH="1">
            <a:off x="7351782" y="3300800"/>
            <a:ext cx="4180330" cy="1881806"/>
          </a:xfrm>
          <a:prstGeom prst="bentConnector3">
            <a:avLst>
              <a:gd name="adj1" fmla="val -5468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3D155F34-5870-37D9-7BDE-31830F9E4D1B}"/>
              </a:ext>
            </a:extLst>
          </p:cNvPr>
          <p:cNvSpPr txBox="1"/>
          <p:nvPr/>
        </p:nvSpPr>
        <p:spPr>
          <a:xfrm>
            <a:off x="10181064" y="5182605"/>
            <a:ext cx="1239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Back prop</a:t>
            </a:r>
            <a:endParaRPr lang="ko-KR" altLang="en-US" dirty="0"/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AF9B1082-7552-D06E-E163-BE5E55B7EC6B}"/>
              </a:ext>
            </a:extLst>
          </p:cNvPr>
          <p:cNvCxnSpPr>
            <a:stCxn id="3" idx="3"/>
            <a:endCxn id="5" idx="1"/>
          </p:cNvCxnSpPr>
          <p:nvPr/>
        </p:nvCxnSpPr>
        <p:spPr>
          <a:xfrm>
            <a:off x="3010829" y="5182606"/>
            <a:ext cx="121837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3F648B07-3063-3363-7AD9-682D399DE191}"/>
              </a:ext>
            </a:extLst>
          </p:cNvPr>
          <p:cNvSpPr txBox="1"/>
          <p:nvPr/>
        </p:nvSpPr>
        <p:spPr>
          <a:xfrm>
            <a:off x="3157910" y="5182605"/>
            <a:ext cx="8450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param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416944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06D6A0-2F5B-0516-6CF0-6F7F01E361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B7D05092-34DF-665F-9CF7-B879E0C28FCA}"/>
              </a:ext>
            </a:extLst>
          </p:cNvPr>
          <p:cNvSpPr/>
          <p:nvPr/>
        </p:nvSpPr>
        <p:spPr>
          <a:xfrm>
            <a:off x="568712" y="1572398"/>
            <a:ext cx="2442117" cy="64119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/>
              <a:t>Foundation Model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7F7A7E5-0A32-5CDA-4536-AC36AF628B5E}"/>
              </a:ext>
            </a:extLst>
          </p:cNvPr>
          <p:cNvSpPr/>
          <p:nvPr/>
        </p:nvSpPr>
        <p:spPr>
          <a:xfrm>
            <a:off x="4229203" y="1572398"/>
            <a:ext cx="3122579" cy="64119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/>
              <a:t>Bicycle model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3328E9B-B785-7B9A-D7FD-DF66D1782BBE}"/>
              </a:ext>
            </a:extLst>
          </p:cNvPr>
          <p:cNvSpPr/>
          <p:nvPr/>
        </p:nvSpPr>
        <p:spPr>
          <a:xfrm>
            <a:off x="4229203" y="244734"/>
            <a:ext cx="3122579" cy="64119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/>
              <a:t>GT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DC3C730-2AFB-12D1-CAEA-EF215A9C3799}"/>
              </a:ext>
            </a:extLst>
          </p:cNvPr>
          <p:cNvSpPr/>
          <p:nvPr/>
        </p:nvSpPr>
        <p:spPr>
          <a:xfrm>
            <a:off x="8409533" y="809245"/>
            <a:ext cx="3122579" cy="64119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/>
              <a:t>Loss</a:t>
            </a:r>
            <a:endParaRPr lang="ko-KR" altLang="en-US" dirty="0"/>
          </a:p>
        </p:txBody>
      </p:sp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E6CC3B86-39C7-6BA8-A8E3-BF4285302865}"/>
              </a:ext>
            </a:extLst>
          </p:cNvPr>
          <p:cNvCxnSpPr>
            <a:stCxn id="6" idx="3"/>
            <a:endCxn id="9" idx="0"/>
          </p:cNvCxnSpPr>
          <p:nvPr/>
        </p:nvCxnSpPr>
        <p:spPr>
          <a:xfrm>
            <a:off x="7351782" y="565332"/>
            <a:ext cx="2619041" cy="243913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E044B101-055E-73BC-5C9D-7FF58D7152A6}"/>
              </a:ext>
            </a:extLst>
          </p:cNvPr>
          <p:cNvCxnSpPr>
            <a:stCxn id="3" idx="3"/>
            <a:endCxn id="5" idx="1"/>
          </p:cNvCxnSpPr>
          <p:nvPr/>
        </p:nvCxnSpPr>
        <p:spPr>
          <a:xfrm>
            <a:off x="3010829" y="1892996"/>
            <a:ext cx="121837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DE6DB793-7A6B-2B03-6589-1091F509A3EE}"/>
              </a:ext>
            </a:extLst>
          </p:cNvPr>
          <p:cNvSpPr txBox="1"/>
          <p:nvPr/>
        </p:nvSpPr>
        <p:spPr>
          <a:xfrm>
            <a:off x="3157910" y="1892995"/>
            <a:ext cx="8450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param</a:t>
            </a:r>
            <a:endParaRPr lang="ko-KR" altLang="en-US" dirty="0"/>
          </a:p>
        </p:txBody>
      </p:sp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id="{E7DBCA3F-9CC1-7359-8B84-9DA8E7488904}"/>
              </a:ext>
            </a:extLst>
          </p:cNvPr>
          <p:cNvCxnSpPr>
            <a:stCxn id="5" idx="3"/>
            <a:endCxn id="9" idx="2"/>
          </p:cNvCxnSpPr>
          <p:nvPr/>
        </p:nvCxnSpPr>
        <p:spPr>
          <a:xfrm flipV="1">
            <a:off x="7351782" y="1450440"/>
            <a:ext cx="2619041" cy="442556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CF79E2B-ED7E-19D6-7B19-4356C3E42183}"/>
              </a:ext>
            </a:extLst>
          </p:cNvPr>
          <p:cNvSpPr txBox="1"/>
          <p:nvPr/>
        </p:nvSpPr>
        <p:spPr>
          <a:xfrm>
            <a:off x="370784" y="-45975"/>
            <a:ext cx="1399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Pre training</a:t>
            </a:r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4FBFB67-D104-3B06-5314-228AF5B511A6}"/>
              </a:ext>
            </a:extLst>
          </p:cNvPr>
          <p:cNvSpPr txBox="1"/>
          <p:nvPr/>
        </p:nvSpPr>
        <p:spPr>
          <a:xfrm>
            <a:off x="370784" y="3183119"/>
            <a:ext cx="1369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Fine tuning</a:t>
            </a:r>
            <a:endParaRPr lang="ko-KR" altLang="en-US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E7063FD-5FC4-38A4-8C19-0B9697B131D7}"/>
              </a:ext>
            </a:extLst>
          </p:cNvPr>
          <p:cNvSpPr/>
          <p:nvPr/>
        </p:nvSpPr>
        <p:spPr>
          <a:xfrm>
            <a:off x="4229203" y="4426366"/>
            <a:ext cx="3122579" cy="64119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/>
              <a:t>VPP</a:t>
            </a:r>
            <a:endParaRPr lang="ko-KR" altLang="en-US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518C334-E344-C2F0-80DB-4E7BB338535F}"/>
              </a:ext>
            </a:extLst>
          </p:cNvPr>
          <p:cNvSpPr/>
          <p:nvPr/>
        </p:nvSpPr>
        <p:spPr>
          <a:xfrm>
            <a:off x="568712" y="6220347"/>
            <a:ext cx="2442117" cy="64119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/>
              <a:t>Foundation Model</a:t>
            </a:r>
            <a:endParaRPr lang="ko-KR" altLang="en-US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64E74FC4-A2D3-74CA-EBF4-A15767533037}"/>
              </a:ext>
            </a:extLst>
          </p:cNvPr>
          <p:cNvSpPr/>
          <p:nvPr/>
        </p:nvSpPr>
        <p:spPr>
          <a:xfrm>
            <a:off x="4229203" y="6660851"/>
            <a:ext cx="3122579" cy="64119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/>
              <a:t>Bicycle model</a:t>
            </a:r>
            <a:endParaRPr lang="ko-KR" altLang="en-US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06CA895F-5FBE-45AF-133A-831DF7207B79}"/>
              </a:ext>
            </a:extLst>
          </p:cNvPr>
          <p:cNvSpPr/>
          <p:nvPr/>
        </p:nvSpPr>
        <p:spPr>
          <a:xfrm>
            <a:off x="4229203" y="3220660"/>
            <a:ext cx="3122579" cy="64119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/>
              <a:t>GT</a:t>
            </a:r>
            <a:endParaRPr lang="ko-KR" altLang="en-US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79FD576A-6391-48DE-70DF-D12FC4D7D34F}"/>
              </a:ext>
            </a:extLst>
          </p:cNvPr>
          <p:cNvSpPr/>
          <p:nvPr/>
        </p:nvSpPr>
        <p:spPr>
          <a:xfrm>
            <a:off x="7985718" y="3942032"/>
            <a:ext cx="3122579" cy="64119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/>
              <a:t>Loss</a:t>
            </a:r>
            <a:endParaRPr lang="ko-KR" altLang="en-US" dirty="0"/>
          </a:p>
        </p:txBody>
      </p:sp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70ED09A4-515E-0995-DD65-8034CB6E8DF9}"/>
              </a:ext>
            </a:extLst>
          </p:cNvPr>
          <p:cNvCxnSpPr>
            <a:stCxn id="34" idx="3"/>
            <a:endCxn id="35" idx="0"/>
          </p:cNvCxnSpPr>
          <p:nvPr/>
        </p:nvCxnSpPr>
        <p:spPr>
          <a:xfrm>
            <a:off x="7351782" y="3541258"/>
            <a:ext cx="2195226" cy="400774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연결선: 꺾임 36">
            <a:extLst>
              <a:ext uri="{FF2B5EF4-FFF2-40B4-BE49-F238E27FC236}">
                <a16:creationId xmlns:a16="http://schemas.microsoft.com/office/drawing/2014/main" id="{E3F55152-6701-9E1B-3F80-050653FF9B8D}"/>
              </a:ext>
            </a:extLst>
          </p:cNvPr>
          <p:cNvCxnSpPr>
            <a:cxnSpLocks/>
            <a:stCxn id="31" idx="3"/>
            <a:endCxn id="35" idx="2"/>
          </p:cNvCxnSpPr>
          <p:nvPr/>
        </p:nvCxnSpPr>
        <p:spPr>
          <a:xfrm flipV="1">
            <a:off x="7351782" y="4583227"/>
            <a:ext cx="2195226" cy="163737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연결선: 꺾임 37">
            <a:extLst>
              <a:ext uri="{FF2B5EF4-FFF2-40B4-BE49-F238E27FC236}">
                <a16:creationId xmlns:a16="http://schemas.microsoft.com/office/drawing/2014/main" id="{7ACF603E-DF90-915D-A011-66BDB39A95DD}"/>
              </a:ext>
            </a:extLst>
          </p:cNvPr>
          <p:cNvCxnSpPr>
            <a:cxnSpLocks/>
            <a:stCxn id="33" idx="3"/>
            <a:endCxn id="74" idx="1"/>
          </p:cNvCxnSpPr>
          <p:nvPr/>
        </p:nvCxnSpPr>
        <p:spPr>
          <a:xfrm>
            <a:off x="7351782" y="6981449"/>
            <a:ext cx="964527" cy="126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BF99DEDC-A008-06B1-795B-E315238B4299}"/>
              </a:ext>
            </a:extLst>
          </p:cNvPr>
          <p:cNvCxnSpPr>
            <a:cxnSpLocks/>
            <a:stCxn id="32" idx="3"/>
            <a:endCxn id="33" idx="1"/>
          </p:cNvCxnSpPr>
          <p:nvPr/>
        </p:nvCxnSpPr>
        <p:spPr>
          <a:xfrm>
            <a:off x="3010829" y="6540945"/>
            <a:ext cx="1218374" cy="44050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B01F6F6A-0613-7D21-1041-381F80A4B1E0}"/>
              </a:ext>
            </a:extLst>
          </p:cNvPr>
          <p:cNvSpPr txBox="1"/>
          <p:nvPr/>
        </p:nvSpPr>
        <p:spPr>
          <a:xfrm>
            <a:off x="3755047" y="6043824"/>
            <a:ext cx="8450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param</a:t>
            </a:r>
            <a:endParaRPr lang="ko-KR" altLang="en-US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DD1C7C5-2791-968D-0DDB-72BD0A4F8211}"/>
              </a:ext>
            </a:extLst>
          </p:cNvPr>
          <p:cNvSpPr txBox="1"/>
          <p:nvPr/>
        </p:nvSpPr>
        <p:spPr>
          <a:xfrm>
            <a:off x="11742233" y="4090604"/>
            <a:ext cx="336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A</a:t>
            </a:r>
            <a:endParaRPr lang="ko-KR" altLang="en-US" dirty="0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1C101F67-1758-0796-49A3-83B1451EFC8B}"/>
              </a:ext>
            </a:extLst>
          </p:cNvPr>
          <p:cNvCxnSpPr>
            <a:cxnSpLocks/>
            <a:stCxn id="35" idx="3"/>
            <a:endCxn id="62" idx="1"/>
          </p:cNvCxnSpPr>
          <p:nvPr/>
        </p:nvCxnSpPr>
        <p:spPr>
          <a:xfrm>
            <a:off x="11108297" y="4262630"/>
            <a:ext cx="633936" cy="1264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3BEC6728-AA2F-1E0D-5115-016A5341FCEF}"/>
              </a:ext>
            </a:extLst>
          </p:cNvPr>
          <p:cNvSpPr txBox="1"/>
          <p:nvPr/>
        </p:nvSpPr>
        <p:spPr>
          <a:xfrm>
            <a:off x="11702764" y="6345838"/>
            <a:ext cx="336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A</a:t>
            </a:r>
            <a:endParaRPr lang="ko-KR" altLang="en-US" dirty="0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39B91B5B-CA05-1651-27F6-E43CFAFBA4DC}"/>
              </a:ext>
            </a:extLst>
          </p:cNvPr>
          <p:cNvSpPr/>
          <p:nvPr/>
        </p:nvSpPr>
        <p:spPr>
          <a:xfrm>
            <a:off x="8316309" y="6662114"/>
            <a:ext cx="3122579" cy="64119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/>
              <a:t>Loss</a:t>
            </a:r>
            <a:endParaRPr lang="ko-KR" altLang="en-US" dirty="0"/>
          </a:p>
        </p:txBody>
      </p:sp>
      <p:cxnSp>
        <p:nvCxnSpPr>
          <p:cNvPr id="77" name="연결선: 꺾임 76">
            <a:extLst>
              <a:ext uri="{FF2B5EF4-FFF2-40B4-BE49-F238E27FC236}">
                <a16:creationId xmlns:a16="http://schemas.microsoft.com/office/drawing/2014/main" id="{C4AC1F6C-FB21-5B66-A79D-82A46843DACA}"/>
              </a:ext>
            </a:extLst>
          </p:cNvPr>
          <p:cNvCxnSpPr>
            <a:cxnSpLocks/>
            <a:stCxn id="81" idx="1"/>
            <a:endCxn id="74" idx="0"/>
          </p:cNvCxnSpPr>
          <p:nvPr/>
        </p:nvCxnSpPr>
        <p:spPr>
          <a:xfrm rot="10800000" flipV="1">
            <a:off x="9877600" y="5586178"/>
            <a:ext cx="819521" cy="1075936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046B9F25-CE5E-E9B3-87E3-6759FC074401}"/>
              </a:ext>
            </a:extLst>
          </p:cNvPr>
          <p:cNvSpPr txBox="1"/>
          <p:nvPr/>
        </p:nvSpPr>
        <p:spPr>
          <a:xfrm>
            <a:off x="10697120" y="5401512"/>
            <a:ext cx="2464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Psuedo</a:t>
            </a:r>
            <a:r>
              <a:rPr lang="en-US" altLang="ko-KR" dirty="0"/>
              <a:t> GT = out + A</a:t>
            </a:r>
            <a:endParaRPr lang="ko-KR" altLang="en-US" dirty="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17B6EE5F-E92C-8A09-74CB-07A7C6AE0777}"/>
              </a:ext>
            </a:extLst>
          </p:cNvPr>
          <p:cNvSpPr txBox="1"/>
          <p:nvPr/>
        </p:nvSpPr>
        <p:spPr>
          <a:xfrm>
            <a:off x="7516709" y="6558426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out</a:t>
            </a:r>
            <a:endParaRPr lang="ko-KR" altLang="en-US" dirty="0"/>
          </a:p>
        </p:txBody>
      </p:sp>
      <p:sp>
        <p:nvSpPr>
          <p:cNvPr id="87" name="화살표: 왼쪽으로 구부러짐 86">
            <a:extLst>
              <a:ext uri="{FF2B5EF4-FFF2-40B4-BE49-F238E27FC236}">
                <a16:creationId xmlns:a16="http://schemas.microsoft.com/office/drawing/2014/main" id="{73BD535A-A49F-492C-9ACB-92142D91856C}"/>
              </a:ext>
            </a:extLst>
          </p:cNvPr>
          <p:cNvSpPr/>
          <p:nvPr/>
        </p:nvSpPr>
        <p:spPr>
          <a:xfrm>
            <a:off x="13470673" y="4560205"/>
            <a:ext cx="747880" cy="1785633"/>
          </a:xfrm>
          <a:prstGeom prst="curved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8" name="화살표: 왼쪽으로 구부러짐 87">
            <a:extLst>
              <a:ext uri="{FF2B5EF4-FFF2-40B4-BE49-F238E27FC236}">
                <a16:creationId xmlns:a16="http://schemas.microsoft.com/office/drawing/2014/main" id="{5D0A2E80-7D2C-AF7A-94B5-3B5EEB90D93F}"/>
              </a:ext>
            </a:extLst>
          </p:cNvPr>
          <p:cNvSpPr/>
          <p:nvPr/>
        </p:nvSpPr>
        <p:spPr>
          <a:xfrm rot="10800000">
            <a:off x="-685046" y="4560205"/>
            <a:ext cx="747880" cy="1785633"/>
          </a:xfrm>
          <a:prstGeom prst="curved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90" name="연결선: 꺾임 89">
            <a:extLst>
              <a:ext uri="{FF2B5EF4-FFF2-40B4-BE49-F238E27FC236}">
                <a16:creationId xmlns:a16="http://schemas.microsoft.com/office/drawing/2014/main" id="{9DF07D91-84F2-27CD-BF5B-1D75FD628A0E}"/>
              </a:ext>
            </a:extLst>
          </p:cNvPr>
          <p:cNvCxnSpPr>
            <a:cxnSpLocks/>
            <a:endCxn id="31" idx="1"/>
          </p:cNvCxnSpPr>
          <p:nvPr/>
        </p:nvCxnSpPr>
        <p:spPr>
          <a:xfrm rot="5400000" flipH="1" flipV="1">
            <a:off x="2714375" y="5652607"/>
            <a:ext cx="2420470" cy="609185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29235146-C4CC-A1BB-E636-BCCA548055CC}"/>
              </a:ext>
            </a:extLst>
          </p:cNvPr>
          <p:cNvSpPr/>
          <p:nvPr/>
        </p:nvSpPr>
        <p:spPr>
          <a:xfrm>
            <a:off x="568712" y="7238607"/>
            <a:ext cx="2442117" cy="64119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/>
              <a:t>Customization model</a:t>
            </a:r>
            <a:endParaRPr lang="ko-KR" altLang="en-US" dirty="0"/>
          </a:p>
        </p:txBody>
      </p: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EBD13412-210D-7D6A-8E35-3F8B17FA9CAA}"/>
              </a:ext>
            </a:extLst>
          </p:cNvPr>
          <p:cNvCxnSpPr>
            <a:cxnSpLocks/>
            <a:stCxn id="93" idx="3"/>
            <a:endCxn id="33" idx="1"/>
          </p:cNvCxnSpPr>
          <p:nvPr/>
        </p:nvCxnSpPr>
        <p:spPr>
          <a:xfrm flipV="1">
            <a:off x="3010829" y="6981449"/>
            <a:ext cx="1218374" cy="5777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81326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9E14F9-E95E-59D0-3C14-74E4B55240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E71CC1B-35B4-9BE9-9371-39B6B73FE5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4250" y="0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9366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6143</TotalTime>
  <Words>578</Words>
  <Application>Microsoft Office PowerPoint</Application>
  <PresentationFormat>와이드스크린</PresentationFormat>
  <Paragraphs>138</Paragraphs>
  <Slides>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</vt:i4>
      </vt:variant>
    </vt:vector>
  </HeadingPairs>
  <TitlesOfParts>
    <vt:vector size="9" baseType="lpstr">
      <vt:lpstr>굴림</vt:lpstr>
      <vt:lpstr>맑은 고딕</vt:lpstr>
      <vt:lpstr>Arial</vt:lpstr>
      <vt:lpstr>Cambria Math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morai20</dc:creator>
  <cp:lastModifiedBy>형석 전</cp:lastModifiedBy>
  <cp:revision>13</cp:revision>
  <dcterms:created xsi:type="dcterms:W3CDTF">2025-01-28T11:39:20Z</dcterms:created>
  <dcterms:modified xsi:type="dcterms:W3CDTF">2025-02-02T15:27:31Z</dcterms:modified>
</cp:coreProperties>
</file>